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3" r:id="rId1"/>
  </p:sldMasterIdLst>
  <p:notesMasterIdLst>
    <p:notesMasterId r:id="rId51"/>
  </p:notesMasterIdLst>
  <p:handoutMasterIdLst>
    <p:handoutMasterId r:id="rId52"/>
  </p:handoutMasterIdLst>
  <p:sldIdLst>
    <p:sldId id="256" r:id="rId2"/>
    <p:sldId id="432" r:id="rId3"/>
    <p:sldId id="390" r:id="rId4"/>
    <p:sldId id="392" r:id="rId5"/>
    <p:sldId id="433" r:id="rId6"/>
    <p:sldId id="393" r:id="rId7"/>
    <p:sldId id="391" r:id="rId8"/>
    <p:sldId id="436" r:id="rId9"/>
    <p:sldId id="426" r:id="rId10"/>
    <p:sldId id="267" r:id="rId11"/>
    <p:sldId id="434" r:id="rId12"/>
    <p:sldId id="435" r:id="rId13"/>
    <p:sldId id="437" r:id="rId14"/>
    <p:sldId id="269" r:id="rId15"/>
    <p:sldId id="440" r:id="rId16"/>
    <p:sldId id="410" r:id="rId17"/>
    <p:sldId id="413" r:id="rId18"/>
    <p:sldId id="395" r:id="rId19"/>
    <p:sldId id="396" r:id="rId20"/>
    <p:sldId id="397" r:id="rId21"/>
    <p:sldId id="398" r:id="rId22"/>
    <p:sldId id="399" r:id="rId23"/>
    <p:sldId id="400" r:id="rId24"/>
    <p:sldId id="425" r:id="rId25"/>
    <p:sldId id="401" r:id="rId26"/>
    <p:sldId id="402" r:id="rId27"/>
    <p:sldId id="419" r:id="rId28"/>
    <p:sldId id="404" r:id="rId29"/>
    <p:sldId id="416" r:id="rId30"/>
    <p:sldId id="405" r:id="rId31"/>
    <p:sldId id="406" r:id="rId32"/>
    <p:sldId id="407" r:id="rId33"/>
    <p:sldId id="309" r:id="rId34"/>
    <p:sldId id="420" r:id="rId35"/>
    <p:sldId id="421" r:id="rId36"/>
    <p:sldId id="427" r:id="rId37"/>
    <p:sldId id="372" r:id="rId38"/>
    <p:sldId id="424" r:id="rId39"/>
    <p:sldId id="445" r:id="rId40"/>
    <p:sldId id="325" r:id="rId41"/>
    <p:sldId id="257" r:id="rId42"/>
    <p:sldId id="315" r:id="rId43"/>
    <p:sldId id="258" r:id="rId44"/>
    <p:sldId id="264" r:id="rId45"/>
    <p:sldId id="444" r:id="rId46"/>
    <p:sldId id="262" r:id="rId47"/>
    <p:sldId id="260" r:id="rId48"/>
    <p:sldId id="382" r:id="rId49"/>
    <p:sldId id="415"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0303" autoAdjust="0"/>
  </p:normalViewPr>
  <p:slideViewPr>
    <p:cSldViewPr>
      <p:cViewPr varScale="1">
        <p:scale>
          <a:sx n="78" d="100"/>
          <a:sy n="78" d="100"/>
        </p:scale>
        <p:origin x="-192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Behavior</c:v>
                </c:pt>
                <c:pt idx="1">
                  <c:v>Medication</c:v>
                </c:pt>
                <c:pt idx="2">
                  <c:v>PNC</c:v>
                </c:pt>
              </c:strCache>
            </c:strRef>
          </c:cat>
          <c:val>
            <c:numRef>
              <c:f>Sheet1!$B$2:$B$4</c:f>
              <c:numCache>
                <c:formatCode>General</c:formatCode>
                <c:ptCount val="3"/>
                <c:pt idx="0">
                  <c:v>33.300000000000011</c:v>
                </c:pt>
                <c:pt idx="1">
                  <c:v>33.300000000000011</c:v>
                </c:pt>
                <c:pt idx="2">
                  <c:v>33.300000000000011</c:v>
                </c:pt>
              </c:numCache>
            </c:numRef>
          </c:val>
          <c:extLst xmlns:c16r2="http://schemas.microsoft.com/office/drawing/2015/06/chart">
            <c:ext xmlns:c16="http://schemas.microsoft.com/office/drawing/2014/chart" uri="{C3380CC4-5D6E-409C-BE32-E72D297353CC}">
              <c16:uniqueId val="{00000000-A399-4349-8BEB-CCDEAD32B7DD}"/>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9C331-7E8C-4AC5-8809-0FAEEC0F52F5}"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F81D0B15-1127-48D6-AC89-3936AB605AD9}">
      <dgm:prSet phldrT="[Text]" custT="1"/>
      <dgm:spPr/>
      <dgm:t>
        <a:bodyPr/>
        <a:lstStyle/>
        <a:p>
          <a:r>
            <a:rPr lang="en-US" sz="2000" b="1" dirty="0"/>
            <a:t>Methadone</a:t>
          </a:r>
        </a:p>
      </dgm:t>
    </dgm:pt>
    <dgm:pt modelId="{4CDA88FC-0CB0-45EC-9673-2F7A46EA415B}" type="parTrans" cxnId="{D026482B-312B-4E0F-AF58-F6AAC02082FB}">
      <dgm:prSet/>
      <dgm:spPr/>
      <dgm:t>
        <a:bodyPr/>
        <a:lstStyle/>
        <a:p>
          <a:endParaRPr lang="en-US"/>
        </a:p>
      </dgm:t>
    </dgm:pt>
    <dgm:pt modelId="{ECCD226C-F56C-4CD0-BEE5-E85F85759930}" type="sibTrans" cxnId="{D026482B-312B-4E0F-AF58-F6AAC02082FB}">
      <dgm:prSet/>
      <dgm:spPr/>
      <dgm:t>
        <a:bodyPr/>
        <a:lstStyle/>
        <a:p>
          <a:endParaRPr lang="en-US"/>
        </a:p>
      </dgm:t>
    </dgm:pt>
    <dgm:pt modelId="{C11E59CC-EE1F-4179-A98D-3F37C48F1328}">
      <dgm:prSet phldrT="[Text]" custT="1"/>
      <dgm:spPr/>
      <dgm:t>
        <a:bodyPr/>
        <a:lstStyle/>
        <a:p>
          <a:r>
            <a:rPr lang="en-US" sz="1800" b="1" dirty="0"/>
            <a:t>RID 1.9%-6.5% (</a:t>
          </a:r>
          <a:r>
            <a:rPr lang="en-US" sz="1800" b="1" dirty="0" err="1"/>
            <a:t>ave</a:t>
          </a:r>
          <a:r>
            <a:rPr lang="en-US" sz="1800" b="1" dirty="0"/>
            <a:t> 2.8%)</a:t>
          </a:r>
        </a:p>
      </dgm:t>
    </dgm:pt>
    <dgm:pt modelId="{24E381D9-0105-4341-A7E2-C2F725BC997D}" type="parTrans" cxnId="{B0F2805D-1CCE-4026-AABC-35E40ED35A90}">
      <dgm:prSet/>
      <dgm:spPr/>
      <dgm:t>
        <a:bodyPr/>
        <a:lstStyle/>
        <a:p>
          <a:endParaRPr lang="en-US"/>
        </a:p>
      </dgm:t>
    </dgm:pt>
    <dgm:pt modelId="{BE479449-4637-4E52-89E9-0BDC4BE84862}" type="sibTrans" cxnId="{B0F2805D-1CCE-4026-AABC-35E40ED35A90}">
      <dgm:prSet/>
      <dgm:spPr/>
      <dgm:t>
        <a:bodyPr/>
        <a:lstStyle/>
        <a:p>
          <a:endParaRPr lang="en-US"/>
        </a:p>
      </dgm:t>
    </dgm:pt>
    <dgm:pt modelId="{2671830E-EDF5-4524-8A41-B0A70D4405C9}">
      <dgm:prSet phldrT="[Text]" custT="1"/>
      <dgm:spPr/>
      <dgm:t>
        <a:bodyPr/>
        <a:lstStyle/>
        <a:p>
          <a:r>
            <a:rPr lang="en-US" sz="1800" b="1" i="1" u="sng" dirty="0"/>
            <a:t>Not related to maternal dose</a:t>
          </a:r>
          <a:endParaRPr lang="en-US" sz="1800" b="1" i="0" u="none" dirty="0"/>
        </a:p>
      </dgm:t>
    </dgm:pt>
    <dgm:pt modelId="{09230284-0C3D-49F7-A32B-1F61257E594D}" type="parTrans" cxnId="{23101625-4E5E-4158-8BEC-1584B0EA64AF}">
      <dgm:prSet/>
      <dgm:spPr/>
      <dgm:t>
        <a:bodyPr/>
        <a:lstStyle/>
        <a:p>
          <a:endParaRPr lang="en-US"/>
        </a:p>
      </dgm:t>
    </dgm:pt>
    <dgm:pt modelId="{8FC6B854-93FE-400E-B993-8B26F368D2AF}" type="sibTrans" cxnId="{23101625-4E5E-4158-8BEC-1584B0EA64AF}">
      <dgm:prSet/>
      <dgm:spPr/>
      <dgm:t>
        <a:bodyPr/>
        <a:lstStyle/>
        <a:p>
          <a:endParaRPr lang="en-US"/>
        </a:p>
      </dgm:t>
    </dgm:pt>
    <dgm:pt modelId="{4FDD28CB-04E0-421E-BDF3-2BDDCE3F45D2}">
      <dgm:prSet phldrT="[Text]" custT="1"/>
      <dgm:spPr/>
      <dgm:t>
        <a:bodyPr/>
        <a:lstStyle/>
        <a:p>
          <a:r>
            <a:rPr lang="en-US" sz="2000" b="1" dirty="0" err="1"/>
            <a:t>Buprenor-phine</a:t>
          </a:r>
          <a:endParaRPr lang="en-US" sz="2000" b="1" dirty="0"/>
        </a:p>
      </dgm:t>
    </dgm:pt>
    <dgm:pt modelId="{21A8BF37-4580-49A2-9F44-4832DB50084B}" type="parTrans" cxnId="{17028F94-2EE2-4DAB-915C-DE9EFCE6328D}">
      <dgm:prSet/>
      <dgm:spPr/>
      <dgm:t>
        <a:bodyPr/>
        <a:lstStyle/>
        <a:p>
          <a:endParaRPr lang="en-US"/>
        </a:p>
      </dgm:t>
    </dgm:pt>
    <dgm:pt modelId="{F5EAAA4E-A7AF-443B-B7A2-AAE6891858AD}" type="sibTrans" cxnId="{17028F94-2EE2-4DAB-915C-DE9EFCE6328D}">
      <dgm:prSet/>
      <dgm:spPr/>
      <dgm:t>
        <a:bodyPr/>
        <a:lstStyle/>
        <a:p>
          <a:endParaRPr lang="en-US"/>
        </a:p>
      </dgm:t>
    </dgm:pt>
    <dgm:pt modelId="{4A962D5E-A12E-440D-AF3B-87CCB980BB19}">
      <dgm:prSet phldrT="[Text]" custT="1"/>
      <dgm:spPr/>
      <dgm:t>
        <a:bodyPr/>
        <a:lstStyle/>
        <a:p>
          <a:pPr>
            <a:spcBef>
              <a:spcPct val="0"/>
            </a:spcBef>
          </a:pPr>
          <a:r>
            <a:rPr lang="en-US" sz="1800" b="1" dirty="0"/>
            <a:t>Clinically insignificant</a:t>
          </a:r>
        </a:p>
      </dgm:t>
    </dgm:pt>
    <dgm:pt modelId="{4C92D1F8-51B1-4B12-B515-EF7266835CE6}" type="parTrans" cxnId="{1FB11BFA-72D9-42D0-B9A5-C1A1C30FBF70}">
      <dgm:prSet/>
      <dgm:spPr/>
      <dgm:t>
        <a:bodyPr/>
        <a:lstStyle/>
        <a:p>
          <a:endParaRPr lang="en-US"/>
        </a:p>
      </dgm:t>
    </dgm:pt>
    <dgm:pt modelId="{8D52BF42-36C5-4A3D-869A-ADCEAD9E04EE}" type="sibTrans" cxnId="{1FB11BFA-72D9-42D0-B9A5-C1A1C30FBF70}">
      <dgm:prSet/>
      <dgm:spPr/>
      <dgm:t>
        <a:bodyPr/>
        <a:lstStyle/>
        <a:p>
          <a:endParaRPr lang="en-US"/>
        </a:p>
      </dgm:t>
    </dgm:pt>
    <dgm:pt modelId="{B7F62CF0-504C-4FE3-887E-08016A242A12}">
      <dgm:prSet phldrT="[Text]" custT="1"/>
      <dgm:spPr/>
      <dgm:t>
        <a:bodyPr/>
        <a:lstStyle/>
        <a:p>
          <a:pPr>
            <a:spcBef>
              <a:spcPts val="1200"/>
            </a:spcBef>
          </a:pPr>
          <a:r>
            <a:rPr lang="en-US" sz="1800" b="1" dirty="0"/>
            <a:t>RID 0.09%-1.9%</a:t>
          </a:r>
        </a:p>
      </dgm:t>
    </dgm:pt>
    <dgm:pt modelId="{3A4A2C31-187F-4DA8-B5DF-C9EC37D4BF0D}" type="parTrans" cxnId="{DE6800F5-55B4-426B-8E63-84E372E8A2A7}">
      <dgm:prSet/>
      <dgm:spPr/>
      <dgm:t>
        <a:bodyPr/>
        <a:lstStyle/>
        <a:p>
          <a:endParaRPr lang="en-US"/>
        </a:p>
      </dgm:t>
    </dgm:pt>
    <dgm:pt modelId="{83C5C580-D7F1-41CF-A449-8D5BD9267C47}" type="sibTrans" cxnId="{DE6800F5-55B4-426B-8E63-84E372E8A2A7}">
      <dgm:prSet/>
      <dgm:spPr/>
      <dgm:t>
        <a:bodyPr/>
        <a:lstStyle/>
        <a:p>
          <a:endParaRPr lang="en-US"/>
        </a:p>
      </dgm:t>
    </dgm:pt>
    <dgm:pt modelId="{28DA856F-3512-4707-9A17-3CF20EA1B004}">
      <dgm:prSet phldrT="[Text]" custT="1"/>
      <dgm:spPr/>
      <dgm:t>
        <a:bodyPr/>
        <a:lstStyle/>
        <a:p>
          <a:r>
            <a:rPr lang="en-US" sz="1800" b="1" i="0" u="none" dirty="0"/>
            <a:t>clinically insignificant</a:t>
          </a:r>
        </a:p>
      </dgm:t>
    </dgm:pt>
    <dgm:pt modelId="{B8D6A182-B5D3-4A06-8AB2-1EE613B0498E}" type="parTrans" cxnId="{509BC0F0-413A-4D45-8512-717B976C268B}">
      <dgm:prSet/>
      <dgm:spPr/>
      <dgm:t>
        <a:bodyPr/>
        <a:lstStyle/>
        <a:p>
          <a:endParaRPr lang="en-US"/>
        </a:p>
      </dgm:t>
    </dgm:pt>
    <dgm:pt modelId="{B5FB58BD-C3D9-4F7E-A6E4-7A78E4335192}" type="sibTrans" cxnId="{509BC0F0-413A-4D45-8512-717B976C268B}">
      <dgm:prSet/>
      <dgm:spPr/>
      <dgm:t>
        <a:bodyPr/>
        <a:lstStyle/>
        <a:p>
          <a:endParaRPr lang="en-US"/>
        </a:p>
      </dgm:t>
    </dgm:pt>
    <dgm:pt modelId="{294AD184-23F5-4118-A949-9EB360EC3D78}">
      <dgm:prSet phldrT="[Text]" custT="1"/>
      <dgm:spPr/>
      <dgm:t>
        <a:bodyPr/>
        <a:lstStyle/>
        <a:p>
          <a:pPr>
            <a:spcBef>
              <a:spcPts val="1200"/>
            </a:spcBef>
          </a:pPr>
          <a:endParaRPr lang="en-US" sz="2200" b="1" dirty="0"/>
        </a:p>
      </dgm:t>
    </dgm:pt>
    <dgm:pt modelId="{EFB5D9DD-42B7-41AC-9959-F4E534A03A5D}" type="parTrans" cxnId="{B243859B-5A79-404A-9646-92D9DEC7F2E4}">
      <dgm:prSet/>
      <dgm:spPr/>
      <dgm:t>
        <a:bodyPr/>
        <a:lstStyle/>
        <a:p>
          <a:endParaRPr lang="en-US"/>
        </a:p>
      </dgm:t>
    </dgm:pt>
    <dgm:pt modelId="{FC0E5A54-4551-4989-B39A-5E5B576ECE11}" type="sibTrans" cxnId="{B243859B-5A79-404A-9646-92D9DEC7F2E4}">
      <dgm:prSet/>
      <dgm:spPr/>
      <dgm:t>
        <a:bodyPr/>
        <a:lstStyle/>
        <a:p>
          <a:endParaRPr lang="en-US"/>
        </a:p>
      </dgm:t>
    </dgm:pt>
    <dgm:pt modelId="{E0BB3141-3FD3-49D9-A413-F7A0D223F6F2}" type="pres">
      <dgm:prSet presAssocID="{2A69C331-7E8C-4AC5-8809-0FAEEC0F52F5}" presName="Name0" presStyleCnt="0">
        <dgm:presLayoutVars>
          <dgm:dir/>
          <dgm:animLvl val="lvl"/>
          <dgm:resizeHandles/>
        </dgm:presLayoutVars>
      </dgm:prSet>
      <dgm:spPr/>
      <dgm:t>
        <a:bodyPr/>
        <a:lstStyle/>
        <a:p>
          <a:endParaRPr lang="en-US"/>
        </a:p>
      </dgm:t>
    </dgm:pt>
    <dgm:pt modelId="{F8D23212-A97E-409E-A645-E131E4A9C509}" type="pres">
      <dgm:prSet presAssocID="{F81D0B15-1127-48D6-AC89-3936AB605AD9}" presName="linNode" presStyleCnt="0"/>
      <dgm:spPr/>
    </dgm:pt>
    <dgm:pt modelId="{EA5339CB-F9D9-4C3C-9E07-7A4DC84465F2}" type="pres">
      <dgm:prSet presAssocID="{F81D0B15-1127-48D6-AC89-3936AB605AD9}" presName="parentShp" presStyleLbl="node1" presStyleIdx="0" presStyleCnt="2" custScaleX="122070">
        <dgm:presLayoutVars>
          <dgm:bulletEnabled val="1"/>
        </dgm:presLayoutVars>
      </dgm:prSet>
      <dgm:spPr/>
      <dgm:t>
        <a:bodyPr/>
        <a:lstStyle/>
        <a:p>
          <a:endParaRPr lang="en-US"/>
        </a:p>
      </dgm:t>
    </dgm:pt>
    <dgm:pt modelId="{0A77D86D-3609-49BC-9017-F25FC88F7BE8}" type="pres">
      <dgm:prSet presAssocID="{F81D0B15-1127-48D6-AC89-3936AB605AD9}" presName="childShp" presStyleLbl="bgAccFollowNode1" presStyleIdx="0" presStyleCnt="2" custScaleX="155000" custScaleY="123213">
        <dgm:presLayoutVars>
          <dgm:bulletEnabled val="1"/>
        </dgm:presLayoutVars>
      </dgm:prSet>
      <dgm:spPr/>
      <dgm:t>
        <a:bodyPr/>
        <a:lstStyle/>
        <a:p>
          <a:endParaRPr lang="en-US"/>
        </a:p>
      </dgm:t>
    </dgm:pt>
    <dgm:pt modelId="{72D7D85E-6C6B-4C20-9568-6E3FAA80E691}" type="pres">
      <dgm:prSet presAssocID="{ECCD226C-F56C-4CD0-BEE5-E85F85759930}" presName="spacing" presStyleCnt="0"/>
      <dgm:spPr/>
    </dgm:pt>
    <dgm:pt modelId="{D04D684B-324B-45B5-9EE9-52897003BA9E}" type="pres">
      <dgm:prSet presAssocID="{4FDD28CB-04E0-421E-BDF3-2BDDCE3F45D2}" presName="linNode" presStyleCnt="0"/>
      <dgm:spPr/>
    </dgm:pt>
    <dgm:pt modelId="{72D530D9-8A5D-4CD0-8B94-262D783BAA73}" type="pres">
      <dgm:prSet presAssocID="{4FDD28CB-04E0-421E-BDF3-2BDDCE3F45D2}" presName="parentShp" presStyleLbl="node1" presStyleIdx="1" presStyleCnt="2" custScaleX="109379">
        <dgm:presLayoutVars>
          <dgm:bulletEnabled val="1"/>
        </dgm:presLayoutVars>
      </dgm:prSet>
      <dgm:spPr/>
      <dgm:t>
        <a:bodyPr/>
        <a:lstStyle/>
        <a:p>
          <a:endParaRPr lang="en-US"/>
        </a:p>
      </dgm:t>
    </dgm:pt>
    <dgm:pt modelId="{9A1E6AC9-41D1-4CBA-8D6F-6CBC8C627C08}" type="pres">
      <dgm:prSet presAssocID="{4FDD28CB-04E0-421E-BDF3-2BDDCE3F45D2}" presName="childShp" presStyleLbl="bgAccFollowNode1" presStyleIdx="1" presStyleCnt="2" custScaleX="135015">
        <dgm:presLayoutVars>
          <dgm:bulletEnabled val="1"/>
        </dgm:presLayoutVars>
      </dgm:prSet>
      <dgm:spPr/>
      <dgm:t>
        <a:bodyPr/>
        <a:lstStyle/>
        <a:p>
          <a:endParaRPr lang="en-US"/>
        </a:p>
      </dgm:t>
    </dgm:pt>
  </dgm:ptLst>
  <dgm:cxnLst>
    <dgm:cxn modelId="{8C8A4A9D-266B-4EEB-8666-EE4FB778167F}" type="presOf" srcId="{4A962D5E-A12E-440D-AF3B-87CCB980BB19}" destId="{9A1E6AC9-41D1-4CBA-8D6F-6CBC8C627C08}" srcOrd="0" destOrd="2" presId="urn:microsoft.com/office/officeart/2005/8/layout/vList6"/>
    <dgm:cxn modelId="{DE6800F5-55B4-426B-8E63-84E372E8A2A7}" srcId="{4FDD28CB-04E0-421E-BDF3-2BDDCE3F45D2}" destId="{B7F62CF0-504C-4FE3-887E-08016A242A12}" srcOrd="1" destOrd="0" parTransId="{3A4A2C31-187F-4DA8-B5DF-C9EC37D4BF0D}" sibTransId="{83C5C580-D7F1-41CF-A449-8D5BD9267C47}"/>
    <dgm:cxn modelId="{C8C8BA92-D863-4750-BEBE-9D2918A3A5A2}" type="presOf" srcId="{B7F62CF0-504C-4FE3-887E-08016A242A12}" destId="{9A1E6AC9-41D1-4CBA-8D6F-6CBC8C627C08}" srcOrd="0" destOrd="1" presId="urn:microsoft.com/office/officeart/2005/8/layout/vList6"/>
    <dgm:cxn modelId="{509BC0F0-413A-4D45-8512-717B976C268B}" srcId="{F81D0B15-1127-48D6-AC89-3936AB605AD9}" destId="{28DA856F-3512-4707-9A17-3CF20EA1B004}" srcOrd="2" destOrd="0" parTransId="{B8D6A182-B5D3-4A06-8AB2-1EE613B0498E}" sibTransId="{B5FB58BD-C3D9-4F7E-A6E4-7A78E4335192}"/>
    <dgm:cxn modelId="{03667B02-3CCF-4070-ACDB-2B69C2DBD9F5}" type="presOf" srcId="{4FDD28CB-04E0-421E-BDF3-2BDDCE3F45D2}" destId="{72D530D9-8A5D-4CD0-8B94-262D783BAA73}" srcOrd="0" destOrd="0" presId="urn:microsoft.com/office/officeart/2005/8/layout/vList6"/>
    <dgm:cxn modelId="{1FB11BFA-72D9-42D0-B9A5-C1A1C30FBF70}" srcId="{4FDD28CB-04E0-421E-BDF3-2BDDCE3F45D2}" destId="{4A962D5E-A12E-440D-AF3B-87CCB980BB19}" srcOrd="2" destOrd="0" parTransId="{4C92D1F8-51B1-4B12-B515-EF7266835CE6}" sibTransId="{8D52BF42-36C5-4A3D-869A-ADCEAD9E04EE}"/>
    <dgm:cxn modelId="{D026482B-312B-4E0F-AF58-F6AAC02082FB}" srcId="{2A69C331-7E8C-4AC5-8809-0FAEEC0F52F5}" destId="{F81D0B15-1127-48D6-AC89-3936AB605AD9}" srcOrd="0" destOrd="0" parTransId="{4CDA88FC-0CB0-45EC-9673-2F7A46EA415B}" sibTransId="{ECCD226C-F56C-4CD0-BEE5-E85F85759930}"/>
    <dgm:cxn modelId="{5066547A-B0B8-499B-B06A-E9E82A2D869E}" type="presOf" srcId="{2671830E-EDF5-4524-8A41-B0A70D4405C9}" destId="{0A77D86D-3609-49BC-9017-F25FC88F7BE8}" srcOrd="0" destOrd="1" presId="urn:microsoft.com/office/officeart/2005/8/layout/vList6"/>
    <dgm:cxn modelId="{B243859B-5A79-404A-9646-92D9DEC7F2E4}" srcId="{4FDD28CB-04E0-421E-BDF3-2BDDCE3F45D2}" destId="{294AD184-23F5-4118-A949-9EB360EC3D78}" srcOrd="0" destOrd="0" parTransId="{EFB5D9DD-42B7-41AC-9959-F4E534A03A5D}" sibTransId="{FC0E5A54-4551-4989-B39A-5E5B576ECE11}"/>
    <dgm:cxn modelId="{DCCFBD58-2E11-4D71-9636-17253C1CEDF8}" type="presOf" srcId="{F81D0B15-1127-48D6-AC89-3936AB605AD9}" destId="{EA5339CB-F9D9-4C3C-9E07-7A4DC84465F2}" srcOrd="0" destOrd="0" presId="urn:microsoft.com/office/officeart/2005/8/layout/vList6"/>
    <dgm:cxn modelId="{690085BD-639C-4B49-B947-DF5EF52AEFB4}" type="presOf" srcId="{28DA856F-3512-4707-9A17-3CF20EA1B004}" destId="{0A77D86D-3609-49BC-9017-F25FC88F7BE8}" srcOrd="0" destOrd="2" presId="urn:microsoft.com/office/officeart/2005/8/layout/vList6"/>
    <dgm:cxn modelId="{17028F94-2EE2-4DAB-915C-DE9EFCE6328D}" srcId="{2A69C331-7E8C-4AC5-8809-0FAEEC0F52F5}" destId="{4FDD28CB-04E0-421E-BDF3-2BDDCE3F45D2}" srcOrd="1" destOrd="0" parTransId="{21A8BF37-4580-49A2-9F44-4832DB50084B}" sibTransId="{F5EAAA4E-A7AF-443B-B7A2-AAE6891858AD}"/>
    <dgm:cxn modelId="{F4F5A402-F3E8-4639-AA14-EC5880E9C6A7}" type="presOf" srcId="{294AD184-23F5-4118-A949-9EB360EC3D78}" destId="{9A1E6AC9-41D1-4CBA-8D6F-6CBC8C627C08}" srcOrd="0" destOrd="0" presId="urn:microsoft.com/office/officeart/2005/8/layout/vList6"/>
    <dgm:cxn modelId="{23101625-4E5E-4158-8BEC-1584B0EA64AF}" srcId="{F81D0B15-1127-48D6-AC89-3936AB605AD9}" destId="{2671830E-EDF5-4524-8A41-B0A70D4405C9}" srcOrd="1" destOrd="0" parTransId="{09230284-0C3D-49F7-A32B-1F61257E594D}" sibTransId="{8FC6B854-93FE-400E-B993-8B26F368D2AF}"/>
    <dgm:cxn modelId="{E21DCC4A-E995-4EE4-B571-7CB4658CF0F3}" type="presOf" srcId="{C11E59CC-EE1F-4179-A98D-3F37C48F1328}" destId="{0A77D86D-3609-49BC-9017-F25FC88F7BE8}" srcOrd="0" destOrd="0" presId="urn:microsoft.com/office/officeart/2005/8/layout/vList6"/>
    <dgm:cxn modelId="{C298C3D5-8C02-42CC-87AC-6CE8F08BE47C}" type="presOf" srcId="{2A69C331-7E8C-4AC5-8809-0FAEEC0F52F5}" destId="{E0BB3141-3FD3-49D9-A413-F7A0D223F6F2}" srcOrd="0" destOrd="0" presId="urn:microsoft.com/office/officeart/2005/8/layout/vList6"/>
    <dgm:cxn modelId="{B0F2805D-1CCE-4026-AABC-35E40ED35A90}" srcId="{F81D0B15-1127-48D6-AC89-3936AB605AD9}" destId="{C11E59CC-EE1F-4179-A98D-3F37C48F1328}" srcOrd="0" destOrd="0" parTransId="{24E381D9-0105-4341-A7E2-C2F725BC997D}" sibTransId="{BE479449-4637-4E52-89E9-0BDC4BE84862}"/>
    <dgm:cxn modelId="{51599C89-713F-4918-AD32-91E5B476F0EB}" type="presParOf" srcId="{E0BB3141-3FD3-49D9-A413-F7A0D223F6F2}" destId="{F8D23212-A97E-409E-A645-E131E4A9C509}" srcOrd="0" destOrd="0" presId="urn:microsoft.com/office/officeart/2005/8/layout/vList6"/>
    <dgm:cxn modelId="{DDDFDF4D-0F85-45DD-8A51-BD07FFDB54E5}" type="presParOf" srcId="{F8D23212-A97E-409E-A645-E131E4A9C509}" destId="{EA5339CB-F9D9-4C3C-9E07-7A4DC84465F2}" srcOrd="0" destOrd="0" presId="urn:microsoft.com/office/officeart/2005/8/layout/vList6"/>
    <dgm:cxn modelId="{23B979CA-2B05-4C36-89CB-4E6295B5CE8C}" type="presParOf" srcId="{F8D23212-A97E-409E-A645-E131E4A9C509}" destId="{0A77D86D-3609-49BC-9017-F25FC88F7BE8}" srcOrd="1" destOrd="0" presId="urn:microsoft.com/office/officeart/2005/8/layout/vList6"/>
    <dgm:cxn modelId="{4B11C1B6-C74E-4648-A1F8-9BE76531E885}" type="presParOf" srcId="{E0BB3141-3FD3-49D9-A413-F7A0D223F6F2}" destId="{72D7D85E-6C6B-4C20-9568-6E3FAA80E691}" srcOrd="1" destOrd="0" presId="urn:microsoft.com/office/officeart/2005/8/layout/vList6"/>
    <dgm:cxn modelId="{754F3E45-AFE3-417B-A8F1-A73716192CC7}" type="presParOf" srcId="{E0BB3141-3FD3-49D9-A413-F7A0D223F6F2}" destId="{D04D684B-324B-45B5-9EE9-52897003BA9E}" srcOrd="2" destOrd="0" presId="urn:microsoft.com/office/officeart/2005/8/layout/vList6"/>
    <dgm:cxn modelId="{D2D142BB-C041-4ACA-A4B9-9F250CD81576}" type="presParOf" srcId="{D04D684B-324B-45B5-9EE9-52897003BA9E}" destId="{72D530D9-8A5D-4CD0-8B94-262D783BAA73}" srcOrd="0" destOrd="0" presId="urn:microsoft.com/office/officeart/2005/8/layout/vList6"/>
    <dgm:cxn modelId="{5342CC34-4C06-40B0-9FAC-A050456AEF78}" type="presParOf" srcId="{D04D684B-324B-45B5-9EE9-52897003BA9E}" destId="{9A1E6AC9-41D1-4CBA-8D6F-6CBC8C627C08}"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5C9D7-2CF9-462E-8764-F571A75A724F}"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7375812-A95D-47A6-9922-5452F55995E1}">
      <dgm:prSet phldrT="[Text]" custT="1"/>
      <dgm:spPr/>
      <dgm:t>
        <a:bodyPr/>
        <a:lstStyle/>
        <a:p>
          <a:endParaRPr lang="en-US" sz="2000" b="1" dirty="0">
            <a:solidFill>
              <a:schemeClr val="bg1"/>
            </a:solidFill>
          </a:endParaRPr>
        </a:p>
        <a:p>
          <a:r>
            <a:rPr lang="en-US" sz="2000" b="1" dirty="0">
              <a:solidFill>
                <a:schemeClr val="bg1"/>
              </a:solidFill>
            </a:rPr>
            <a:t>Babies go home</a:t>
          </a:r>
        </a:p>
        <a:p>
          <a:r>
            <a:rPr lang="en-US" sz="2000" b="0" dirty="0">
              <a:solidFill>
                <a:schemeClr val="bg1"/>
              </a:solidFill>
            </a:rPr>
            <a:t>Home environment can be more impactful than effects of in utero exposure</a:t>
          </a:r>
        </a:p>
        <a:p>
          <a:endParaRPr lang="en-US" sz="1900" dirty="0"/>
        </a:p>
      </dgm:t>
    </dgm:pt>
    <dgm:pt modelId="{EB4D05D8-6CD4-4E38-84EA-894B9EE17E39}" type="parTrans" cxnId="{F8F28F3B-71E3-4D0D-AA98-AB4928B34AC8}">
      <dgm:prSet/>
      <dgm:spPr/>
      <dgm:t>
        <a:bodyPr/>
        <a:lstStyle/>
        <a:p>
          <a:endParaRPr lang="en-US"/>
        </a:p>
      </dgm:t>
    </dgm:pt>
    <dgm:pt modelId="{D2640195-6441-4EDF-B77D-2CD78FFDC980}" type="sibTrans" cxnId="{F8F28F3B-71E3-4D0D-AA98-AB4928B34AC8}">
      <dgm:prSet/>
      <dgm:spPr/>
      <dgm:t>
        <a:bodyPr/>
        <a:lstStyle/>
        <a:p>
          <a:endParaRPr lang="en-US"/>
        </a:p>
      </dgm:t>
    </dgm:pt>
    <dgm:pt modelId="{E0D4900F-B740-4E04-9E7C-B03858CA858A}">
      <dgm:prSet phldrT="[Text]" custT="1"/>
      <dgm:spPr/>
      <dgm:t>
        <a:bodyPr/>
        <a:lstStyle/>
        <a:p>
          <a:r>
            <a:rPr lang="en-US" sz="2000" b="1" dirty="0"/>
            <a:t>Breastfeeding = Oxytocin</a:t>
          </a:r>
        </a:p>
        <a:p>
          <a:r>
            <a:rPr lang="en-US" sz="2000" dirty="0"/>
            <a:t>Strengthens the bond, increases protective behaviors, decreases cortisol (stress) levels </a:t>
          </a:r>
        </a:p>
      </dgm:t>
    </dgm:pt>
    <dgm:pt modelId="{5CEFC831-1737-43FB-B020-D8C795EE9612}" type="parTrans" cxnId="{A87F1BC8-3C86-41C3-80D6-4762C8465549}">
      <dgm:prSet/>
      <dgm:spPr/>
      <dgm:t>
        <a:bodyPr/>
        <a:lstStyle/>
        <a:p>
          <a:endParaRPr lang="en-US"/>
        </a:p>
      </dgm:t>
    </dgm:pt>
    <dgm:pt modelId="{D78E2061-4657-4A1D-A1C8-05F543BA8E5F}" type="sibTrans" cxnId="{A87F1BC8-3C86-41C3-80D6-4762C8465549}">
      <dgm:prSet/>
      <dgm:spPr/>
      <dgm:t>
        <a:bodyPr/>
        <a:lstStyle/>
        <a:p>
          <a:endParaRPr lang="en-US"/>
        </a:p>
      </dgm:t>
    </dgm:pt>
    <dgm:pt modelId="{2CE19E4F-DC15-453C-BCA3-CBD88E7C4125}">
      <dgm:prSet phldrT="[Text]" custT="1"/>
      <dgm:spPr/>
      <dgm:t>
        <a:bodyPr/>
        <a:lstStyle/>
        <a:p>
          <a:r>
            <a:rPr lang="en-US" sz="2000" b="1" dirty="0"/>
            <a:t>Strong Bond</a:t>
          </a:r>
        </a:p>
        <a:p>
          <a:r>
            <a:rPr lang="en-US" sz="2000" dirty="0"/>
            <a:t>Strong attachment to baby provides incentive to stay sober</a:t>
          </a:r>
        </a:p>
      </dgm:t>
    </dgm:pt>
    <dgm:pt modelId="{81CB81E7-4D6A-4732-963F-7C44CC04FA50}" type="parTrans" cxnId="{B04AA2B7-C06A-4C54-A15C-4B23EB6A14CB}">
      <dgm:prSet/>
      <dgm:spPr/>
      <dgm:t>
        <a:bodyPr/>
        <a:lstStyle/>
        <a:p>
          <a:endParaRPr lang="en-US"/>
        </a:p>
      </dgm:t>
    </dgm:pt>
    <dgm:pt modelId="{47640794-D4C4-49F1-A8AD-53687229A54F}" type="sibTrans" cxnId="{B04AA2B7-C06A-4C54-A15C-4B23EB6A14CB}">
      <dgm:prSet/>
      <dgm:spPr/>
      <dgm:t>
        <a:bodyPr/>
        <a:lstStyle/>
        <a:p>
          <a:endParaRPr lang="en-US"/>
        </a:p>
      </dgm:t>
    </dgm:pt>
    <dgm:pt modelId="{22316057-B33A-4F14-8361-67B4400A41AC}">
      <dgm:prSet/>
      <dgm:spPr/>
      <dgm:t>
        <a:bodyPr/>
        <a:lstStyle/>
        <a:p>
          <a:endParaRPr lang="en-US" dirty="0"/>
        </a:p>
      </dgm:t>
    </dgm:pt>
    <dgm:pt modelId="{6B427373-047E-4D05-A5BF-E9F63DC70DAA}" type="parTrans" cxnId="{4D44217D-AECB-46FF-84B4-C8D688369CC9}">
      <dgm:prSet/>
      <dgm:spPr/>
      <dgm:t>
        <a:bodyPr/>
        <a:lstStyle/>
        <a:p>
          <a:endParaRPr lang="en-US"/>
        </a:p>
      </dgm:t>
    </dgm:pt>
    <dgm:pt modelId="{21E03D6D-3915-48AC-A3F9-9D4F248C6161}" type="sibTrans" cxnId="{4D44217D-AECB-46FF-84B4-C8D688369CC9}">
      <dgm:prSet/>
      <dgm:spPr/>
      <dgm:t>
        <a:bodyPr/>
        <a:lstStyle/>
        <a:p>
          <a:endParaRPr lang="en-US"/>
        </a:p>
      </dgm:t>
    </dgm:pt>
    <dgm:pt modelId="{092A691B-C075-4318-A51F-DF37DEE3A582}" type="pres">
      <dgm:prSet presAssocID="{30C5C9D7-2CF9-462E-8764-F571A75A724F}" presName="linear" presStyleCnt="0">
        <dgm:presLayoutVars>
          <dgm:dir/>
          <dgm:animLvl val="lvl"/>
          <dgm:resizeHandles val="exact"/>
        </dgm:presLayoutVars>
      </dgm:prSet>
      <dgm:spPr/>
      <dgm:t>
        <a:bodyPr/>
        <a:lstStyle/>
        <a:p>
          <a:endParaRPr lang="en-US"/>
        </a:p>
      </dgm:t>
    </dgm:pt>
    <dgm:pt modelId="{92218CF9-4B9F-442F-8D50-D68C5B2184EA}" type="pres">
      <dgm:prSet presAssocID="{17375812-A95D-47A6-9922-5452F55995E1}" presName="parentLin" presStyleCnt="0"/>
      <dgm:spPr/>
    </dgm:pt>
    <dgm:pt modelId="{F7965219-9081-4FDE-A67D-3BF2EADD036A}" type="pres">
      <dgm:prSet presAssocID="{17375812-A95D-47A6-9922-5452F55995E1}" presName="parentLeftMargin" presStyleLbl="node1" presStyleIdx="0" presStyleCnt="3"/>
      <dgm:spPr/>
      <dgm:t>
        <a:bodyPr/>
        <a:lstStyle/>
        <a:p>
          <a:endParaRPr lang="en-US"/>
        </a:p>
      </dgm:t>
    </dgm:pt>
    <dgm:pt modelId="{65B05EF8-BA3E-4CCE-B530-EC152630E1E2}" type="pres">
      <dgm:prSet presAssocID="{17375812-A95D-47A6-9922-5452F55995E1}" presName="parentText" presStyleLbl="node1" presStyleIdx="0" presStyleCnt="3" custScaleX="128572" custScaleY="195450">
        <dgm:presLayoutVars>
          <dgm:chMax val="0"/>
          <dgm:bulletEnabled val="1"/>
        </dgm:presLayoutVars>
      </dgm:prSet>
      <dgm:spPr/>
      <dgm:t>
        <a:bodyPr/>
        <a:lstStyle/>
        <a:p>
          <a:endParaRPr lang="en-US"/>
        </a:p>
      </dgm:t>
    </dgm:pt>
    <dgm:pt modelId="{E2679A52-B2EA-4B04-BA63-ACC57D81477D}" type="pres">
      <dgm:prSet presAssocID="{17375812-A95D-47A6-9922-5452F55995E1}" presName="negativeSpace" presStyleCnt="0"/>
      <dgm:spPr/>
    </dgm:pt>
    <dgm:pt modelId="{4683A9DD-9C2D-4DE4-B2AC-006CA6FF90B5}" type="pres">
      <dgm:prSet presAssocID="{17375812-A95D-47A6-9922-5452F55995E1}" presName="childText" presStyleLbl="conFgAcc1" presStyleIdx="0" presStyleCnt="3" custLinFactNeighborY="-20261">
        <dgm:presLayoutVars>
          <dgm:bulletEnabled val="1"/>
        </dgm:presLayoutVars>
      </dgm:prSet>
      <dgm:spPr/>
      <dgm:t>
        <a:bodyPr/>
        <a:lstStyle/>
        <a:p>
          <a:endParaRPr lang="en-US"/>
        </a:p>
      </dgm:t>
    </dgm:pt>
    <dgm:pt modelId="{8EBECEB4-2BE2-4E75-AB35-B0BC2F7609A7}" type="pres">
      <dgm:prSet presAssocID="{D2640195-6441-4EDF-B77D-2CD78FFDC980}" presName="spaceBetweenRectangles" presStyleCnt="0"/>
      <dgm:spPr/>
    </dgm:pt>
    <dgm:pt modelId="{C07C9489-565C-49E4-9666-ADF849F29D48}" type="pres">
      <dgm:prSet presAssocID="{E0D4900F-B740-4E04-9E7C-B03858CA858A}" presName="parentLin" presStyleCnt="0"/>
      <dgm:spPr/>
    </dgm:pt>
    <dgm:pt modelId="{BF2F3C03-618F-47FE-A77A-BF4C808F1AB7}" type="pres">
      <dgm:prSet presAssocID="{E0D4900F-B740-4E04-9E7C-B03858CA858A}" presName="parentLeftMargin" presStyleLbl="node1" presStyleIdx="0" presStyleCnt="3"/>
      <dgm:spPr/>
      <dgm:t>
        <a:bodyPr/>
        <a:lstStyle/>
        <a:p>
          <a:endParaRPr lang="en-US"/>
        </a:p>
      </dgm:t>
    </dgm:pt>
    <dgm:pt modelId="{3AD70964-8C67-4C79-A8E9-1B3C921D89DB}" type="pres">
      <dgm:prSet presAssocID="{E0D4900F-B740-4E04-9E7C-B03858CA858A}" presName="parentText" presStyleLbl="node1" presStyleIdx="1" presStyleCnt="3" custScaleX="128030" custScaleY="202621">
        <dgm:presLayoutVars>
          <dgm:chMax val="0"/>
          <dgm:bulletEnabled val="1"/>
        </dgm:presLayoutVars>
      </dgm:prSet>
      <dgm:spPr/>
      <dgm:t>
        <a:bodyPr/>
        <a:lstStyle/>
        <a:p>
          <a:endParaRPr lang="en-US"/>
        </a:p>
      </dgm:t>
    </dgm:pt>
    <dgm:pt modelId="{F6EB496B-0A55-4875-A1F7-FE86CDD308FE}" type="pres">
      <dgm:prSet presAssocID="{E0D4900F-B740-4E04-9E7C-B03858CA858A}" presName="negativeSpace" presStyleCnt="0"/>
      <dgm:spPr/>
    </dgm:pt>
    <dgm:pt modelId="{C291EFEF-D001-44EA-B129-F51B0F3E2310}" type="pres">
      <dgm:prSet presAssocID="{E0D4900F-B740-4E04-9E7C-B03858CA858A}" presName="childText" presStyleLbl="conFgAcc1" presStyleIdx="1" presStyleCnt="3">
        <dgm:presLayoutVars>
          <dgm:bulletEnabled val="1"/>
        </dgm:presLayoutVars>
      </dgm:prSet>
      <dgm:spPr/>
    </dgm:pt>
    <dgm:pt modelId="{64585FF2-855F-4493-ACAE-4C476600C087}" type="pres">
      <dgm:prSet presAssocID="{D78E2061-4657-4A1D-A1C8-05F543BA8E5F}" presName="spaceBetweenRectangles" presStyleCnt="0"/>
      <dgm:spPr/>
    </dgm:pt>
    <dgm:pt modelId="{7AE6B4D4-A395-4165-A0E4-C64475B30513}" type="pres">
      <dgm:prSet presAssocID="{2CE19E4F-DC15-453C-BCA3-CBD88E7C4125}" presName="parentLin" presStyleCnt="0"/>
      <dgm:spPr/>
    </dgm:pt>
    <dgm:pt modelId="{A00AE204-4035-4109-B2CC-8839178D9ACA}" type="pres">
      <dgm:prSet presAssocID="{2CE19E4F-DC15-453C-BCA3-CBD88E7C4125}" presName="parentLeftMargin" presStyleLbl="node1" presStyleIdx="1" presStyleCnt="3"/>
      <dgm:spPr/>
      <dgm:t>
        <a:bodyPr/>
        <a:lstStyle/>
        <a:p>
          <a:endParaRPr lang="en-US"/>
        </a:p>
      </dgm:t>
    </dgm:pt>
    <dgm:pt modelId="{F91AA9E5-C83B-4DEC-882C-802DA88EDA38}" type="pres">
      <dgm:prSet presAssocID="{2CE19E4F-DC15-453C-BCA3-CBD88E7C4125}" presName="parentText" presStyleLbl="node1" presStyleIdx="2" presStyleCnt="3" custScaleX="128572" custScaleY="213944">
        <dgm:presLayoutVars>
          <dgm:chMax val="0"/>
          <dgm:bulletEnabled val="1"/>
        </dgm:presLayoutVars>
      </dgm:prSet>
      <dgm:spPr/>
      <dgm:t>
        <a:bodyPr/>
        <a:lstStyle/>
        <a:p>
          <a:endParaRPr lang="en-US"/>
        </a:p>
      </dgm:t>
    </dgm:pt>
    <dgm:pt modelId="{7676C574-17FB-4BED-B35F-FE94F940AA71}" type="pres">
      <dgm:prSet presAssocID="{2CE19E4F-DC15-453C-BCA3-CBD88E7C4125}" presName="negativeSpace" presStyleCnt="0"/>
      <dgm:spPr/>
    </dgm:pt>
    <dgm:pt modelId="{085216D9-631A-4F56-9233-335C613DD837}" type="pres">
      <dgm:prSet presAssocID="{2CE19E4F-DC15-453C-BCA3-CBD88E7C4125}" presName="childText" presStyleLbl="conFgAcc1" presStyleIdx="2" presStyleCnt="3">
        <dgm:presLayoutVars>
          <dgm:bulletEnabled val="1"/>
        </dgm:presLayoutVars>
      </dgm:prSet>
      <dgm:spPr/>
    </dgm:pt>
  </dgm:ptLst>
  <dgm:cxnLst>
    <dgm:cxn modelId="{F8F28F3B-71E3-4D0D-AA98-AB4928B34AC8}" srcId="{30C5C9D7-2CF9-462E-8764-F571A75A724F}" destId="{17375812-A95D-47A6-9922-5452F55995E1}" srcOrd="0" destOrd="0" parTransId="{EB4D05D8-6CD4-4E38-84EA-894B9EE17E39}" sibTransId="{D2640195-6441-4EDF-B77D-2CD78FFDC980}"/>
    <dgm:cxn modelId="{7F5D3111-C928-4FA3-9757-A728D7E040E4}" type="presOf" srcId="{30C5C9D7-2CF9-462E-8764-F571A75A724F}" destId="{092A691B-C075-4318-A51F-DF37DEE3A582}" srcOrd="0" destOrd="0" presId="urn:microsoft.com/office/officeart/2005/8/layout/list1"/>
    <dgm:cxn modelId="{3FD2C848-F766-4A87-8B66-2CD5E18CB077}" type="presOf" srcId="{2CE19E4F-DC15-453C-BCA3-CBD88E7C4125}" destId="{A00AE204-4035-4109-B2CC-8839178D9ACA}" srcOrd="0" destOrd="0" presId="urn:microsoft.com/office/officeart/2005/8/layout/list1"/>
    <dgm:cxn modelId="{394894AD-4A9C-484A-B410-37CD1CF9D70B}" type="presOf" srcId="{E0D4900F-B740-4E04-9E7C-B03858CA858A}" destId="{3AD70964-8C67-4C79-A8E9-1B3C921D89DB}" srcOrd="1" destOrd="0" presId="urn:microsoft.com/office/officeart/2005/8/layout/list1"/>
    <dgm:cxn modelId="{4D44217D-AECB-46FF-84B4-C8D688369CC9}" srcId="{17375812-A95D-47A6-9922-5452F55995E1}" destId="{22316057-B33A-4F14-8361-67B4400A41AC}" srcOrd="0" destOrd="0" parTransId="{6B427373-047E-4D05-A5BF-E9F63DC70DAA}" sibTransId="{21E03D6D-3915-48AC-A3F9-9D4F248C6161}"/>
    <dgm:cxn modelId="{F9284E29-1490-4FF1-9A2D-7215D8450C05}" type="presOf" srcId="{17375812-A95D-47A6-9922-5452F55995E1}" destId="{F7965219-9081-4FDE-A67D-3BF2EADD036A}" srcOrd="0" destOrd="0" presId="urn:microsoft.com/office/officeart/2005/8/layout/list1"/>
    <dgm:cxn modelId="{94F47327-F9D2-46C3-80FF-07D4DE6C3DE4}" type="presOf" srcId="{2CE19E4F-DC15-453C-BCA3-CBD88E7C4125}" destId="{F91AA9E5-C83B-4DEC-882C-802DA88EDA38}" srcOrd="1" destOrd="0" presId="urn:microsoft.com/office/officeart/2005/8/layout/list1"/>
    <dgm:cxn modelId="{3CCD89E2-694C-411F-813E-D12907C378C7}" type="presOf" srcId="{17375812-A95D-47A6-9922-5452F55995E1}" destId="{65B05EF8-BA3E-4CCE-B530-EC152630E1E2}" srcOrd="1" destOrd="0" presId="urn:microsoft.com/office/officeart/2005/8/layout/list1"/>
    <dgm:cxn modelId="{FAFECFE4-C902-4BC1-B17C-B21AABB7F530}" type="presOf" srcId="{22316057-B33A-4F14-8361-67B4400A41AC}" destId="{4683A9DD-9C2D-4DE4-B2AC-006CA6FF90B5}" srcOrd="0" destOrd="0" presId="urn:microsoft.com/office/officeart/2005/8/layout/list1"/>
    <dgm:cxn modelId="{67F8669D-55DA-4A5F-BCC8-05395F0AE6FA}" type="presOf" srcId="{E0D4900F-B740-4E04-9E7C-B03858CA858A}" destId="{BF2F3C03-618F-47FE-A77A-BF4C808F1AB7}" srcOrd="0" destOrd="0" presId="urn:microsoft.com/office/officeart/2005/8/layout/list1"/>
    <dgm:cxn modelId="{B04AA2B7-C06A-4C54-A15C-4B23EB6A14CB}" srcId="{30C5C9D7-2CF9-462E-8764-F571A75A724F}" destId="{2CE19E4F-DC15-453C-BCA3-CBD88E7C4125}" srcOrd="2" destOrd="0" parTransId="{81CB81E7-4D6A-4732-963F-7C44CC04FA50}" sibTransId="{47640794-D4C4-49F1-A8AD-53687229A54F}"/>
    <dgm:cxn modelId="{A87F1BC8-3C86-41C3-80D6-4762C8465549}" srcId="{30C5C9D7-2CF9-462E-8764-F571A75A724F}" destId="{E0D4900F-B740-4E04-9E7C-B03858CA858A}" srcOrd="1" destOrd="0" parTransId="{5CEFC831-1737-43FB-B020-D8C795EE9612}" sibTransId="{D78E2061-4657-4A1D-A1C8-05F543BA8E5F}"/>
    <dgm:cxn modelId="{9CB682EA-1DEB-442F-BF5E-2771366878A1}" type="presParOf" srcId="{092A691B-C075-4318-A51F-DF37DEE3A582}" destId="{92218CF9-4B9F-442F-8D50-D68C5B2184EA}" srcOrd="0" destOrd="0" presId="urn:microsoft.com/office/officeart/2005/8/layout/list1"/>
    <dgm:cxn modelId="{C91E5839-57DF-4C6D-83D7-AAD43A708D02}" type="presParOf" srcId="{92218CF9-4B9F-442F-8D50-D68C5B2184EA}" destId="{F7965219-9081-4FDE-A67D-3BF2EADD036A}" srcOrd="0" destOrd="0" presId="urn:microsoft.com/office/officeart/2005/8/layout/list1"/>
    <dgm:cxn modelId="{87DFD5D8-58A7-423C-9AB5-DD6842BA8DC5}" type="presParOf" srcId="{92218CF9-4B9F-442F-8D50-D68C5B2184EA}" destId="{65B05EF8-BA3E-4CCE-B530-EC152630E1E2}" srcOrd="1" destOrd="0" presId="urn:microsoft.com/office/officeart/2005/8/layout/list1"/>
    <dgm:cxn modelId="{931AC05B-EB6C-4609-AE80-D6C93B9175A5}" type="presParOf" srcId="{092A691B-C075-4318-A51F-DF37DEE3A582}" destId="{E2679A52-B2EA-4B04-BA63-ACC57D81477D}" srcOrd="1" destOrd="0" presId="urn:microsoft.com/office/officeart/2005/8/layout/list1"/>
    <dgm:cxn modelId="{4B3D643B-D81E-4CB8-A3B5-517CB2C402BE}" type="presParOf" srcId="{092A691B-C075-4318-A51F-DF37DEE3A582}" destId="{4683A9DD-9C2D-4DE4-B2AC-006CA6FF90B5}" srcOrd="2" destOrd="0" presId="urn:microsoft.com/office/officeart/2005/8/layout/list1"/>
    <dgm:cxn modelId="{5F85BAE4-D94B-4F36-9F2A-D0A8CD2C7656}" type="presParOf" srcId="{092A691B-C075-4318-A51F-DF37DEE3A582}" destId="{8EBECEB4-2BE2-4E75-AB35-B0BC2F7609A7}" srcOrd="3" destOrd="0" presId="urn:microsoft.com/office/officeart/2005/8/layout/list1"/>
    <dgm:cxn modelId="{CFCB9227-3292-4786-90D6-E4CBB8F7944F}" type="presParOf" srcId="{092A691B-C075-4318-A51F-DF37DEE3A582}" destId="{C07C9489-565C-49E4-9666-ADF849F29D48}" srcOrd="4" destOrd="0" presId="urn:microsoft.com/office/officeart/2005/8/layout/list1"/>
    <dgm:cxn modelId="{8187F60C-C8BF-4C17-A7D7-B19B06FC958E}" type="presParOf" srcId="{C07C9489-565C-49E4-9666-ADF849F29D48}" destId="{BF2F3C03-618F-47FE-A77A-BF4C808F1AB7}" srcOrd="0" destOrd="0" presId="urn:microsoft.com/office/officeart/2005/8/layout/list1"/>
    <dgm:cxn modelId="{3DED4113-75B0-44A5-82EB-638523B664DC}" type="presParOf" srcId="{C07C9489-565C-49E4-9666-ADF849F29D48}" destId="{3AD70964-8C67-4C79-A8E9-1B3C921D89DB}" srcOrd="1" destOrd="0" presId="urn:microsoft.com/office/officeart/2005/8/layout/list1"/>
    <dgm:cxn modelId="{C7E6A3B9-25DB-4BBB-8E59-C65B3F80C6B7}" type="presParOf" srcId="{092A691B-C075-4318-A51F-DF37DEE3A582}" destId="{F6EB496B-0A55-4875-A1F7-FE86CDD308FE}" srcOrd="5" destOrd="0" presId="urn:microsoft.com/office/officeart/2005/8/layout/list1"/>
    <dgm:cxn modelId="{0B9BF49C-AB63-4659-A240-E61AAD082741}" type="presParOf" srcId="{092A691B-C075-4318-A51F-DF37DEE3A582}" destId="{C291EFEF-D001-44EA-B129-F51B0F3E2310}" srcOrd="6" destOrd="0" presId="urn:microsoft.com/office/officeart/2005/8/layout/list1"/>
    <dgm:cxn modelId="{F5D85D9B-696C-4EB5-9C20-AA6B5B6A3020}" type="presParOf" srcId="{092A691B-C075-4318-A51F-DF37DEE3A582}" destId="{64585FF2-855F-4493-ACAE-4C476600C087}" srcOrd="7" destOrd="0" presId="urn:microsoft.com/office/officeart/2005/8/layout/list1"/>
    <dgm:cxn modelId="{76F441B3-74F7-4AA4-B4A6-851C26659CFF}" type="presParOf" srcId="{092A691B-C075-4318-A51F-DF37DEE3A582}" destId="{7AE6B4D4-A395-4165-A0E4-C64475B30513}" srcOrd="8" destOrd="0" presId="urn:microsoft.com/office/officeart/2005/8/layout/list1"/>
    <dgm:cxn modelId="{0494005B-EE12-4AC6-9ADE-96D6EC670550}" type="presParOf" srcId="{7AE6B4D4-A395-4165-A0E4-C64475B30513}" destId="{A00AE204-4035-4109-B2CC-8839178D9ACA}" srcOrd="0" destOrd="0" presId="urn:microsoft.com/office/officeart/2005/8/layout/list1"/>
    <dgm:cxn modelId="{C80C0DCB-4D1C-4A0D-AFEF-A28914DD9085}" type="presParOf" srcId="{7AE6B4D4-A395-4165-A0E4-C64475B30513}" destId="{F91AA9E5-C83B-4DEC-882C-802DA88EDA38}" srcOrd="1" destOrd="0" presId="urn:microsoft.com/office/officeart/2005/8/layout/list1"/>
    <dgm:cxn modelId="{B6DEB939-4A22-4F6E-80E2-E87373A810BF}" type="presParOf" srcId="{092A691B-C075-4318-A51F-DF37DEE3A582}" destId="{7676C574-17FB-4BED-B35F-FE94F940AA71}" srcOrd="9" destOrd="0" presId="urn:microsoft.com/office/officeart/2005/8/layout/list1"/>
    <dgm:cxn modelId="{1F7F0ABF-239A-4480-8B7F-A9B28B4D1128}" type="presParOf" srcId="{092A691B-C075-4318-A51F-DF37DEE3A582}" destId="{085216D9-631A-4F56-9233-335C613DD83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1A76BC-C298-4CE4-850A-07E6D012D74D}"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ED287F48-9D7B-4057-A5C1-AB830A7D7924}">
      <dgm:prSet phldrT="[Text]"/>
      <dgm:spPr/>
      <dgm:t>
        <a:bodyPr/>
        <a:lstStyle/>
        <a:p>
          <a:r>
            <a:rPr lang="en-US" dirty="0"/>
            <a:t>Early Success</a:t>
          </a:r>
        </a:p>
      </dgm:t>
    </dgm:pt>
    <dgm:pt modelId="{1984AC36-346C-4C11-A265-34302FEE568D}" type="parTrans" cxnId="{DC692DD0-B299-4FFC-B518-09440C7B0E31}">
      <dgm:prSet/>
      <dgm:spPr/>
      <dgm:t>
        <a:bodyPr/>
        <a:lstStyle/>
        <a:p>
          <a:endParaRPr lang="en-US"/>
        </a:p>
      </dgm:t>
    </dgm:pt>
    <dgm:pt modelId="{C3585134-4E09-4FE7-9456-0F38EA48C87C}" type="sibTrans" cxnId="{DC692DD0-B299-4FFC-B518-09440C7B0E31}">
      <dgm:prSet/>
      <dgm:spPr/>
      <dgm:t>
        <a:bodyPr/>
        <a:lstStyle/>
        <a:p>
          <a:endParaRPr lang="en-US"/>
        </a:p>
      </dgm:t>
    </dgm:pt>
    <dgm:pt modelId="{2007BB7D-7624-4D46-BBF3-42DAC8B7B25C}">
      <dgm:prSet phldrT="[Text]" custT="1"/>
      <dgm:spPr>
        <a:ln w="76200">
          <a:solidFill>
            <a:schemeClr val="accent5"/>
          </a:solidFill>
        </a:ln>
      </dgm:spPr>
      <dgm:t>
        <a:bodyPr/>
        <a:lstStyle/>
        <a:p>
          <a:pPr algn="l"/>
          <a:r>
            <a:rPr lang="en-US" sz="2000" dirty="0"/>
            <a:t>Empower mom to positively contribute to infant's care</a:t>
          </a:r>
        </a:p>
      </dgm:t>
    </dgm:pt>
    <dgm:pt modelId="{FB481EE2-D383-49E6-B998-222422094C08}" type="parTrans" cxnId="{CDE57464-9DC6-4C20-8EEF-B8D0C61574B1}">
      <dgm:prSet/>
      <dgm:spPr/>
      <dgm:t>
        <a:bodyPr/>
        <a:lstStyle/>
        <a:p>
          <a:endParaRPr lang="en-US"/>
        </a:p>
      </dgm:t>
    </dgm:pt>
    <dgm:pt modelId="{9CABD5B1-4EFE-4CF4-85FC-FEBA0307C29A}" type="sibTrans" cxnId="{CDE57464-9DC6-4C20-8EEF-B8D0C61574B1}">
      <dgm:prSet/>
      <dgm:spPr/>
      <dgm:t>
        <a:bodyPr/>
        <a:lstStyle/>
        <a:p>
          <a:endParaRPr lang="en-US"/>
        </a:p>
      </dgm:t>
    </dgm:pt>
    <dgm:pt modelId="{A7AC4CED-0343-4030-BD5C-E45526C83440}">
      <dgm:prSet phldrT="[Text]"/>
      <dgm:spPr/>
      <dgm:t>
        <a:bodyPr/>
        <a:lstStyle/>
        <a:p>
          <a:r>
            <a:rPr lang="en-US" dirty="0"/>
            <a:t>Sustained Sobriety</a:t>
          </a:r>
        </a:p>
      </dgm:t>
    </dgm:pt>
    <dgm:pt modelId="{3FCFA33F-EC4F-447C-8481-0F4083AF7E7B}" type="parTrans" cxnId="{7D23EEEB-A0CE-4C37-AEDC-8459B9B824CE}">
      <dgm:prSet/>
      <dgm:spPr/>
      <dgm:t>
        <a:bodyPr/>
        <a:lstStyle/>
        <a:p>
          <a:endParaRPr lang="en-US"/>
        </a:p>
      </dgm:t>
    </dgm:pt>
    <dgm:pt modelId="{382D36DD-8715-4363-A8F4-0C180329AEF1}" type="sibTrans" cxnId="{7D23EEEB-A0CE-4C37-AEDC-8459B9B824CE}">
      <dgm:prSet/>
      <dgm:spPr/>
      <dgm:t>
        <a:bodyPr/>
        <a:lstStyle/>
        <a:p>
          <a:endParaRPr lang="en-US"/>
        </a:p>
      </dgm:t>
    </dgm:pt>
    <dgm:pt modelId="{57A33731-D6A8-42CC-9395-421755DB2FF5}">
      <dgm:prSet phldrT="[Text]" custT="1"/>
      <dgm:spPr>
        <a:ln w="76200">
          <a:solidFill>
            <a:schemeClr val="accent2"/>
          </a:solidFill>
        </a:ln>
      </dgm:spPr>
      <dgm:t>
        <a:bodyPr/>
        <a:lstStyle/>
        <a:p>
          <a:pPr algn="ctr"/>
          <a:r>
            <a:rPr lang="en-US" sz="2000" dirty="0"/>
            <a:t>Strong mother-infant bond increases protective behaviors</a:t>
          </a:r>
        </a:p>
      </dgm:t>
    </dgm:pt>
    <dgm:pt modelId="{CA3A5946-4671-49B0-8B4C-5E7AD231C74B}" type="parTrans" cxnId="{EFA1F807-2BA6-4926-BF0D-431BD97AC660}">
      <dgm:prSet/>
      <dgm:spPr/>
      <dgm:t>
        <a:bodyPr/>
        <a:lstStyle/>
        <a:p>
          <a:endParaRPr lang="en-US"/>
        </a:p>
      </dgm:t>
    </dgm:pt>
    <dgm:pt modelId="{6BD1C0AA-AE42-41BA-9842-E12650DA88C9}" type="sibTrans" cxnId="{EFA1F807-2BA6-4926-BF0D-431BD97AC660}">
      <dgm:prSet/>
      <dgm:spPr/>
      <dgm:t>
        <a:bodyPr/>
        <a:lstStyle/>
        <a:p>
          <a:endParaRPr lang="en-US"/>
        </a:p>
      </dgm:t>
    </dgm:pt>
    <dgm:pt modelId="{92BDD370-D7CD-40A1-828F-4A2A68044876}">
      <dgm:prSet phldrT="[Text]"/>
      <dgm:spPr/>
      <dgm:t>
        <a:bodyPr/>
        <a:lstStyle/>
        <a:p>
          <a:r>
            <a:rPr lang="en-US" dirty="0"/>
            <a:t>Stable Environment</a:t>
          </a:r>
        </a:p>
      </dgm:t>
    </dgm:pt>
    <dgm:pt modelId="{11A94A0D-1B29-4D42-86BD-1644A8AF4BEC}" type="parTrans" cxnId="{8E2041D2-D22A-4609-A3C7-3DC0578861BA}">
      <dgm:prSet/>
      <dgm:spPr/>
      <dgm:t>
        <a:bodyPr/>
        <a:lstStyle/>
        <a:p>
          <a:endParaRPr lang="en-US"/>
        </a:p>
      </dgm:t>
    </dgm:pt>
    <dgm:pt modelId="{09E1BE7B-5A3C-4B38-AFC3-4C30ED77E126}" type="sibTrans" cxnId="{8E2041D2-D22A-4609-A3C7-3DC0578861BA}">
      <dgm:prSet/>
      <dgm:spPr/>
      <dgm:t>
        <a:bodyPr/>
        <a:lstStyle/>
        <a:p>
          <a:endParaRPr lang="en-US"/>
        </a:p>
      </dgm:t>
    </dgm:pt>
    <dgm:pt modelId="{3C298C0F-7990-4116-AE2D-F4DD71CE2776}">
      <dgm:prSet phldrT="[Text]" custT="1"/>
      <dgm:spPr>
        <a:ln w="76200">
          <a:solidFill>
            <a:schemeClr val="accent3"/>
          </a:solidFill>
        </a:ln>
      </dgm:spPr>
      <dgm:t>
        <a:bodyPr/>
        <a:lstStyle/>
        <a:p>
          <a:r>
            <a:rPr lang="en-US" sz="2000" dirty="0"/>
            <a:t>Allows for improved outcomes</a:t>
          </a:r>
        </a:p>
      </dgm:t>
    </dgm:pt>
    <dgm:pt modelId="{D0FC5DFA-6884-4E9F-9C75-279C29DC33B1}" type="parTrans" cxnId="{C6DD4465-9944-49E5-A1EF-42D08FF17B3E}">
      <dgm:prSet/>
      <dgm:spPr/>
      <dgm:t>
        <a:bodyPr/>
        <a:lstStyle/>
        <a:p>
          <a:endParaRPr lang="en-US"/>
        </a:p>
      </dgm:t>
    </dgm:pt>
    <dgm:pt modelId="{1759FC52-FE8A-43E4-8306-267BB18F8680}" type="sibTrans" cxnId="{C6DD4465-9944-49E5-A1EF-42D08FF17B3E}">
      <dgm:prSet/>
      <dgm:spPr/>
      <dgm:t>
        <a:bodyPr/>
        <a:lstStyle/>
        <a:p>
          <a:endParaRPr lang="en-US"/>
        </a:p>
      </dgm:t>
    </dgm:pt>
    <dgm:pt modelId="{4F2C9D39-59AB-495F-A1E7-FAFDDB1B895D}">
      <dgm:prSet phldrT="[Text]"/>
      <dgm:spPr/>
      <dgm:t>
        <a:bodyPr/>
        <a:lstStyle/>
        <a:p>
          <a:r>
            <a:rPr lang="en-US" dirty="0"/>
            <a:t>Strengthened Families</a:t>
          </a:r>
        </a:p>
      </dgm:t>
    </dgm:pt>
    <dgm:pt modelId="{2D5473C4-D073-477D-B97B-7734BA5CAD38}" type="parTrans" cxnId="{66C04407-4213-4B0B-8F23-89BC6EE94CE7}">
      <dgm:prSet/>
      <dgm:spPr/>
      <dgm:t>
        <a:bodyPr/>
        <a:lstStyle/>
        <a:p>
          <a:endParaRPr lang="en-US"/>
        </a:p>
      </dgm:t>
    </dgm:pt>
    <dgm:pt modelId="{A4179E66-3802-4463-8D1B-B04283740220}" type="sibTrans" cxnId="{66C04407-4213-4B0B-8F23-89BC6EE94CE7}">
      <dgm:prSet/>
      <dgm:spPr/>
      <dgm:t>
        <a:bodyPr/>
        <a:lstStyle/>
        <a:p>
          <a:endParaRPr lang="en-US"/>
        </a:p>
      </dgm:t>
    </dgm:pt>
    <dgm:pt modelId="{1C8163B9-D1AB-423C-8A74-D9A62ABC1662}">
      <dgm:prSet phldrT="[Text]" custT="1"/>
      <dgm:spPr>
        <a:ln w="76200">
          <a:solidFill>
            <a:schemeClr val="accent4"/>
          </a:solidFill>
        </a:ln>
      </dgm:spPr>
      <dgm:t>
        <a:bodyPr/>
        <a:lstStyle/>
        <a:p>
          <a:r>
            <a:rPr lang="en-US" sz="2000" dirty="0"/>
            <a:t>Provide a network of support and guidance</a:t>
          </a:r>
        </a:p>
      </dgm:t>
    </dgm:pt>
    <dgm:pt modelId="{38A739A7-8BF1-4687-856D-F97793080A6C}" type="parTrans" cxnId="{DFEDCF88-0E9C-44DA-8B07-5EAB2BD0A9A6}">
      <dgm:prSet/>
      <dgm:spPr/>
      <dgm:t>
        <a:bodyPr/>
        <a:lstStyle/>
        <a:p>
          <a:endParaRPr lang="en-US"/>
        </a:p>
      </dgm:t>
    </dgm:pt>
    <dgm:pt modelId="{87A24474-29A6-46AF-A9F8-4EFF1800424B}" type="sibTrans" cxnId="{DFEDCF88-0E9C-44DA-8B07-5EAB2BD0A9A6}">
      <dgm:prSet/>
      <dgm:spPr/>
      <dgm:t>
        <a:bodyPr/>
        <a:lstStyle/>
        <a:p>
          <a:endParaRPr lang="en-US"/>
        </a:p>
      </dgm:t>
    </dgm:pt>
    <dgm:pt modelId="{77873AAA-CFA2-41FC-BD21-C180962E5F4A}" type="pres">
      <dgm:prSet presAssocID="{2A1A76BC-C298-4CE4-850A-07E6D012D74D}" presName="cycleMatrixDiagram" presStyleCnt="0">
        <dgm:presLayoutVars>
          <dgm:chMax val="1"/>
          <dgm:dir/>
          <dgm:animLvl val="lvl"/>
          <dgm:resizeHandles val="exact"/>
        </dgm:presLayoutVars>
      </dgm:prSet>
      <dgm:spPr/>
      <dgm:t>
        <a:bodyPr/>
        <a:lstStyle/>
        <a:p>
          <a:endParaRPr lang="en-US"/>
        </a:p>
      </dgm:t>
    </dgm:pt>
    <dgm:pt modelId="{3ABF0109-618D-43D5-B1F1-D072E5DA4D21}" type="pres">
      <dgm:prSet presAssocID="{2A1A76BC-C298-4CE4-850A-07E6D012D74D}" presName="children" presStyleCnt="0"/>
      <dgm:spPr/>
    </dgm:pt>
    <dgm:pt modelId="{895A6A9E-3D9A-4DE0-A7E8-CC4B6664A3C9}" type="pres">
      <dgm:prSet presAssocID="{2A1A76BC-C298-4CE4-850A-07E6D012D74D}" presName="child1group" presStyleCnt="0"/>
      <dgm:spPr/>
    </dgm:pt>
    <dgm:pt modelId="{83427218-D0A0-4C47-AAC5-44758DEA7956}" type="pres">
      <dgm:prSet presAssocID="{2A1A76BC-C298-4CE4-850A-07E6D012D74D}" presName="child1" presStyleLbl="bgAcc1" presStyleIdx="0" presStyleCnt="4" custScaleX="102706" custLinFactNeighborX="417" custLinFactNeighborY="958"/>
      <dgm:spPr/>
      <dgm:t>
        <a:bodyPr/>
        <a:lstStyle/>
        <a:p>
          <a:endParaRPr lang="en-US"/>
        </a:p>
      </dgm:t>
    </dgm:pt>
    <dgm:pt modelId="{51E46EDF-215D-4BF8-B7AA-AE97127E9EA0}" type="pres">
      <dgm:prSet presAssocID="{2A1A76BC-C298-4CE4-850A-07E6D012D74D}" presName="child1Text" presStyleLbl="bgAcc1" presStyleIdx="0" presStyleCnt="4">
        <dgm:presLayoutVars>
          <dgm:bulletEnabled val="1"/>
        </dgm:presLayoutVars>
      </dgm:prSet>
      <dgm:spPr/>
      <dgm:t>
        <a:bodyPr/>
        <a:lstStyle/>
        <a:p>
          <a:endParaRPr lang="en-US"/>
        </a:p>
      </dgm:t>
    </dgm:pt>
    <dgm:pt modelId="{7610EA21-B3F5-4D7D-B1D1-C25587A25F19}" type="pres">
      <dgm:prSet presAssocID="{2A1A76BC-C298-4CE4-850A-07E6D012D74D}" presName="child2group" presStyleCnt="0"/>
      <dgm:spPr/>
    </dgm:pt>
    <dgm:pt modelId="{005A143D-5272-4453-BD3C-C7305A2BFAC0}" type="pres">
      <dgm:prSet presAssocID="{2A1A76BC-C298-4CE4-850A-07E6D012D74D}" presName="child2" presStyleLbl="bgAcc1" presStyleIdx="1" presStyleCnt="4" custScaleX="97762" custLinFactNeighborX="1550" custLinFactNeighborY="-957"/>
      <dgm:spPr/>
      <dgm:t>
        <a:bodyPr/>
        <a:lstStyle/>
        <a:p>
          <a:endParaRPr lang="en-US"/>
        </a:p>
      </dgm:t>
    </dgm:pt>
    <dgm:pt modelId="{9E0187EE-2616-4C00-9B55-31324D477974}" type="pres">
      <dgm:prSet presAssocID="{2A1A76BC-C298-4CE4-850A-07E6D012D74D}" presName="child2Text" presStyleLbl="bgAcc1" presStyleIdx="1" presStyleCnt="4">
        <dgm:presLayoutVars>
          <dgm:bulletEnabled val="1"/>
        </dgm:presLayoutVars>
      </dgm:prSet>
      <dgm:spPr/>
      <dgm:t>
        <a:bodyPr/>
        <a:lstStyle/>
        <a:p>
          <a:endParaRPr lang="en-US"/>
        </a:p>
      </dgm:t>
    </dgm:pt>
    <dgm:pt modelId="{B4562214-FDCE-4766-A66D-C110004FB237}" type="pres">
      <dgm:prSet presAssocID="{2A1A76BC-C298-4CE4-850A-07E6D012D74D}" presName="child3group" presStyleCnt="0"/>
      <dgm:spPr/>
    </dgm:pt>
    <dgm:pt modelId="{CDB67F1C-231F-4580-8759-C601EF099F03}" type="pres">
      <dgm:prSet presAssocID="{2A1A76BC-C298-4CE4-850A-07E6D012D74D}" presName="child3" presStyleLbl="bgAcc1" presStyleIdx="2" presStyleCnt="4" custLinFactNeighborX="4340" custLinFactNeighborY="957"/>
      <dgm:spPr/>
      <dgm:t>
        <a:bodyPr/>
        <a:lstStyle/>
        <a:p>
          <a:endParaRPr lang="en-US"/>
        </a:p>
      </dgm:t>
    </dgm:pt>
    <dgm:pt modelId="{ECBE803B-2F43-410E-B29D-F8AD00E30B6D}" type="pres">
      <dgm:prSet presAssocID="{2A1A76BC-C298-4CE4-850A-07E6D012D74D}" presName="child3Text" presStyleLbl="bgAcc1" presStyleIdx="2" presStyleCnt="4">
        <dgm:presLayoutVars>
          <dgm:bulletEnabled val="1"/>
        </dgm:presLayoutVars>
      </dgm:prSet>
      <dgm:spPr/>
      <dgm:t>
        <a:bodyPr/>
        <a:lstStyle/>
        <a:p>
          <a:endParaRPr lang="en-US"/>
        </a:p>
      </dgm:t>
    </dgm:pt>
    <dgm:pt modelId="{CAED8A0D-48FE-43F7-95C0-9307E59F2465}" type="pres">
      <dgm:prSet presAssocID="{2A1A76BC-C298-4CE4-850A-07E6D012D74D}" presName="child4group" presStyleCnt="0"/>
      <dgm:spPr/>
    </dgm:pt>
    <dgm:pt modelId="{DD3ED692-CA0B-4311-9526-7643C66EE590}" type="pres">
      <dgm:prSet presAssocID="{2A1A76BC-C298-4CE4-850A-07E6D012D74D}" presName="child4" presStyleLbl="bgAcc1" presStyleIdx="3" presStyleCnt="4"/>
      <dgm:spPr/>
      <dgm:t>
        <a:bodyPr/>
        <a:lstStyle/>
        <a:p>
          <a:endParaRPr lang="en-US"/>
        </a:p>
      </dgm:t>
    </dgm:pt>
    <dgm:pt modelId="{31F0F52D-A404-46C4-8A6A-CEE3E5538492}" type="pres">
      <dgm:prSet presAssocID="{2A1A76BC-C298-4CE4-850A-07E6D012D74D}" presName="child4Text" presStyleLbl="bgAcc1" presStyleIdx="3" presStyleCnt="4">
        <dgm:presLayoutVars>
          <dgm:bulletEnabled val="1"/>
        </dgm:presLayoutVars>
      </dgm:prSet>
      <dgm:spPr/>
      <dgm:t>
        <a:bodyPr/>
        <a:lstStyle/>
        <a:p>
          <a:endParaRPr lang="en-US"/>
        </a:p>
      </dgm:t>
    </dgm:pt>
    <dgm:pt modelId="{553F4213-8646-4CE7-96CE-9A2A08E8F116}" type="pres">
      <dgm:prSet presAssocID="{2A1A76BC-C298-4CE4-850A-07E6D012D74D}" presName="childPlaceholder" presStyleCnt="0"/>
      <dgm:spPr/>
    </dgm:pt>
    <dgm:pt modelId="{4AD680AA-68A5-4CA2-9F36-93334BC81B75}" type="pres">
      <dgm:prSet presAssocID="{2A1A76BC-C298-4CE4-850A-07E6D012D74D}" presName="circle" presStyleCnt="0"/>
      <dgm:spPr/>
    </dgm:pt>
    <dgm:pt modelId="{5818FD40-9853-443E-B7A2-246686C842D8}" type="pres">
      <dgm:prSet presAssocID="{2A1A76BC-C298-4CE4-850A-07E6D012D74D}" presName="quadrant1" presStyleLbl="node1" presStyleIdx="0" presStyleCnt="4">
        <dgm:presLayoutVars>
          <dgm:chMax val="1"/>
          <dgm:bulletEnabled val="1"/>
        </dgm:presLayoutVars>
      </dgm:prSet>
      <dgm:spPr/>
      <dgm:t>
        <a:bodyPr/>
        <a:lstStyle/>
        <a:p>
          <a:endParaRPr lang="en-US"/>
        </a:p>
      </dgm:t>
    </dgm:pt>
    <dgm:pt modelId="{2E57031B-EF39-40D1-8A5F-5E2ACB7CF572}" type="pres">
      <dgm:prSet presAssocID="{2A1A76BC-C298-4CE4-850A-07E6D012D74D}" presName="quadrant2" presStyleLbl="node1" presStyleIdx="1" presStyleCnt="4">
        <dgm:presLayoutVars>
          <dgm:chMax val="1"/>
          <dgm:bulletEnabled val="1"/>
        </dgm:presLayoutVars>
      </dgm:prSet>
      <dgm:spPr/>
      <dgm:t>
        <a:bodyPr/>
        <a:lstStyle/>
        <a:p>
          <a:endParaRPr lang="en-US"/>
        </a:p>
      </dgm:t>
    </dgm:pt>
    <dgm:pt modelId="{83C9FAF6-802B-4F02-BAB6-5E95117CF2A2}" type="pres">
      <dgm:prSet presAssocID="{2A1A76BC-C298-4CE4-850A-07E6D012D74D}" presName="quadrant3" presStyleLbl="node1" presStyleIdx="2" presStyleCnt="4">
        <dgm:presLayoutVars>
          <dgm:chMax val="1"/>
          <dgm:bulletEnabled val="1"/>
        </dgm:presLayoutVars>
      </dgm:prSet>
      <dgm:spPr/>
      <dgm:t>
        <a:bodyPr/>
        <a:lstStyle/>
        <a:p>
          <a:endParaRPr lang="en-US"/>
        </a:p>
      </dgm:t>
    </dgm:pt>
    <dgm:pt modelId="{22760BBE-4BCF-4CD2-84CE-4ACBEF74937C}" type="pres">
      <dgm:prSet presAssocID="{2A1A76BC-C298-4CE4-850A-07E6D012D74D}" presName="quadrant4" presStyleLbl="node1" presStyleIdx="3" presStyleCnt="4">
        <dgm:presLayoutVars>
          <dgm:chMax val="1"/>
          <dgm:bulletEnabled val="1"/>
        </dgm:presLayoutVars>
      </dgm:prSet>
      <dgm:spPr/>
      <dgm:t>
        <a:bodyPr/>
        <a:lstStyle/>
        <a:p>
          <a:endParaRPr lang="en-US"/>
        </a:p>
      </dgm:t>
    </dgm:pt>
    <dgm:pt modelId="{B323D8A1-50D1-4B7C-B1B1-C4960A9A7B4F}" type="pres">
      <dgm:prSet presAssocID="{2A1A76BC-C298-4CE4-850A-07E6D012D74D}" presName="quadrantPlaceholder" presStyleCnt="0"/>
      <dgm:spPr/>
    </dgm:pt>
    <dgm:pt modelId="{545F2479-2BFC-4EF2-A7F4-EA4B05C2D4C1}" type="pres">
      <dgm:prSet presAssocID="{2A1A76BC-C298-4CE4-850A-07E6D012D74D}" presName="center1" presStyleLbl="fgShp" presStyleIdx="0" presStyleCnt="2"/>
      <dgm:spPr/>
    </dgm:pt>
    <dgm:pt modelId="{783E4D15-23D5-4318-A4BE-9A5EBDC861A2}" type="pres">
      <dgm:prSet presAssocID="{2A1A76BC-C298-4CE4-850A-07E6D012D74D}" presName="center2" presStyleLbl="fgShp" presStyleIdx="1" presStyleCnt="2"/>
      <dgm:spPr/>
    </dgm:pt>
  </dgm:ptLst>
  <dgm:cxnLst>
    <dgm:cxn modelId="{7D23EEEB-A0CE-4C37-AEDC-8459B9B824CE}" srcId="{2A1A76BC-C298-4CE4-850A-07E6D012D74D}" destId="{A7AC4CED-0343-4030-BD5C-E45526C83440}" srcOrd="1" destOrd="0" parTransId="{3FCFA33F-EC4F-447C-8481-0F4083AF7E7B}" sibTransId="{382D36DD-8715-4363-A8F4-0C180329AEF1}"/>
    <dgm:cxn modelId="{EFA1F807-2BA6-4926-BF0D-431BD97AC660}" srcId="{A7AC4CED-0343-4030-BD5C-E45526C83440}" destId="{57A33731-D6A8-42CC-9395-421755DB2FF5}" srcOrd="0" destOrd="0" parTransId="{CA3A5946-4671-49B0-8B4C-5E7AD231C74B}" sibTransId="{6BD1C0AA-AE42-41BA-9842-E12650DA88C9}"/>
    <dgm:cxn modelId="{DD6CC74B-6BB6-471E-B434-4DDEBFECA949}" type="presOf" srcId="{1C8163B9-D1AB-423C-8A74-D9A62ABC1662}" destId="{31F0F52D-A404-46C4-8A6A-CEE3E5538492}" srcOrd="1" destOrd="0" presId="urn:microsoft.com/office/officeart/2005/8/layout/cycle4"/>
    <dgm:cxn modelId="{CDE57464-9DC6-4C20-8EEF-B8D0C61574B1}" srcId="{ED287F48-9D7B-4057-A5C1-AB830A7D7924}" destId="{2007BB7D-7624-4D46-BBF3-42DAC8B7B25C}" srcOrd="0" destOrd="0" parTransId="{FB481EE2-D383-49E6-B998-222422094C08}" sibTransId="{9CABD5B1-4EFE-4CF4-85FC-FEBA0307C29A}"/>
    <dgm:cxn modelId="{DC692DD0-B299-4FFC-B518-09440C7B0E31}" srcId="{2A1A76BC-C298-4CE4-850A-07E6D012D74D}" destId="{ED287F48-9D7B-4057-A5C1-AB830A7D7924}" srcOrd="0" destOrd="0" parTransId="{1984AC36-346C-4C11-A265-34302FEE568D}" sibTransId="{C3585134-4E09-4FE7-9456-0F38EA48C87C}"/>
    <dgm:cxn modelId="{06255593-D6A4-407B-9FD0-C2D5A46D0E4F}" type="presOf" srcId="{3C298C0F-7990-4116-AE2D-F4DD71CE2776}" destId="{CDB67F1C-231F-4580-8759-C601EF099F03}" srcOrd="0" destOrd="0" presId="urn:microsoft.com/office/officeart/2005/8/layout/cycle4"/>
    <dgm:cxn modelId="{8E2041D2-D22A-4609-A3C7-3DC0578861BA}" srcId="{2A1A76BC-C298-4CE4-850A-07E6D012D74D}" destId="{92BDD370-D7CD-40A1-828F-4A2A68044876}" srcOrd="2" destOrd="0" parTransId="{11A94A0D-1B29-4D42-86BD-1644A8AF4BEC}" sibTransId="{09E1BE7B-5A3C-4B38-AFC3-4C30ED77E126}"/>
    <dgm:cxn modelId="{C6DD4465-9944-49E5-A1EF-42D08FF17B3E}" srcId="{92BDD370-D7CD-40A1-828F-4A2A68044876}" destId="{3C298C0F-7990-4116-AE2D-F4DD71CE2776}" srcOrd="0" destOrd="0" parTransId="{D0FC5DFA-6884-4E9F-9C75-279C29DC33B1}" sibTransId="{1759FC52-FE8A-43E4-8306-267BB18F8680}"/>
    <dgm:cxn modelId="{24F3015C-FBDE-48C8-BB99-FCAE807C6B81}" type="presOf" srcId="{3C298C0F-7990-4116-AE2D-F4DD71CE2776}" destId="{ECBE803B-2F43-410E-B29D-F8AD00E30B6D}" srcOrd="1" destOrd="0" presId="urn:microsoft.com/office/officeart/2005/8/layout/cycle4"/>
    <dgm:cxn modelId="{3058BF98-BBAE-41F3-B834-F310D883EBD8}" type="presOf" srcId="{57A33731-D6A8-42CC-9395-421755DB2FF5}" destId="{9E0187EE-2616-4C00-9B55-31324D477974}" srcOrd="1" destOrd="0" presId="urn:microsoft.com/office/officeart/2005/8/layout/cycle4"/>
    <dgm:cxn modelId="{C825268A-D142-4868-B495-008CD0C16348}" type="presOf" srcId="{92BDD370-D7CD-40A1-828F-4A2A68044876}" destId="{83C9FAF6-802B-4F02-BAB6-5E95117CF2A2}" srcOrd="0" destOrd="0" presId="urn:microsoft.com/office/officeart/2005/8/layout/cycle4"/>
    <dgm:cxn modelId="{095369CE-91DC-4C7A-8F6C-2128886603F9}" type="presOf" srcId="{57A33731-D6A8-42CC-9395-421755DB2FF5}" destId="{005A143D-5272-4453-BD3C-C7305A2BFAC0}" srcOrd="0" destOrd="0" presId="urn:microsoft.com/office/officeart/2005/8/layout/cycle4"/>
    <dgm:cxn modelId="{1B538641-E434-4303-B53E-825FA59E3086}" type="presOf" srcId="{ED287F48-9D7B-4057-A5C1-AB830A7D7924}" destId="{5818FD40-9853-443E-B7A2-246686C842D8}" srcOrd="0" destOrd="0" presId="urn:microsoft.com/office/officeart/2005/8/layout/cycle4"/>
    <dgm:cxn modelId="{B02270CA-C03A-4881-9785-A14F48FFE6D7}" type="presOf" srcId="{2007BB7D-7624-4D46-BBF3-42DAC8B7B25C}" destId="{83427218-D0A0-4C47-AAC5-44758DEA7956}" srcOrd="0" destOrd="0" presId="urn:microsoft.com/office/officeart/2005/8/layout/cycle4"/>
    <dgm:cxn modelId="{281493F1-3471-40D7-8231-1979C13ABCEE}" type="presOf" srcId="{2007BB7D-7624-4D46-BBF3-42DAC8B7B25C}" destId="{51E46EDF-215D-4BF8-B7AA-AE97127E9EA0}" srcOrd="1" destOrd="0" presId="urn:microsoft.com/office/officeart/2005/8/layout/cycle4"/>
    <dgm:cxn modelId="{3831E0E2-3A0C-4AED-95FD-DB02FE9788D9}" type="presOf" srcId="{1C8163B9-D1AB-423C-8A74-D9A62ABC1662}" destId="{DD3ED692-CA0B-4311-9526-7643C66EE590}" srcOrd="0" destOrd="0" presId="urn:microsoft.com/office/officeart/2005/8/layout/cycle4"/>
    <dgm:cxn modelId="{66C04407-4213-4B0B-8F23-89BC6EE94CE7}" srcId="{2A1A76BC-C298-4CE4-850A-07E6D012D74D}" destId="{4F2C9D39-59AB-495F-A1E7-FAFDDB1B895D}" srcOrd="3" destOrd="0" parTransId="{2D5473C4-D073-477D-B97B-7734BA5CAD38}" sibTransId="{A4179E66-3802-4463-8D1B-B04283740220}"/>
    <dgm:cxn modelId="{B00298BA-F39E-4572-B226-C860A9EB38C3}" type="presOf" srcId="{A7AC4CED-0343-4030-BD5C-E45526C83440}" destId="{2E57031B-EF39-40D1-8A5F-5E2ACB7CF572}" srcOrd="0" destOrd="0" presId="urn:microsoft.com/office/officeart/2005/8/layout/cycle4"/>
    <dgm:cxn modelId="{D8955DE6-A1AC-47A3-B4B4-73114D34C09B}" type="presOf" srcId="{2A1A76BC-C298-4CE4-850A-07E6D012D74D}" destId="{77873AAA-CFA2-41FC-BD21-C180962E5F4A}" srcOrd="0" destOrd="0" presId="urn:microsoft.com/office/officeart/2005/8/layout/cycle4"/>
    <dgm:cxn modelId="{C7C92367-651A-4493-8527-AA0FF288D531}" type="presOf" srcId="{4F2C9D39-59AB-495F-A1E7-FAFDDB1B895D}" destId="{22760BBE-4BCF-4CD2-84CE-4ACBEF74937C}" srcOrd="0" destOrd="0" presId="urn:microsoft.com/office/officeart/2005/8/layout/cycle4"/>
    <dgm:cxn modelId="{DFEDCF88-0E9C-44DA-8B07-5EAB2BD0A9A6}" srcId="{4F2C9D39-59AB-495F-A1E7-FAFDDB1B895D}" destId="{1C8163B9-D1AB-423C-8A74-D9A62ABC1662}" srcOrd="0" destOrd="0" parTransId="{38A739A7-8BF1-4687-856D-F97793080A6C}" sibTransId="{87A24474-29A6-46AF-A9F8-4EFF1800424B}"/>
    <dgm:cxn modelId="{C9F9A841-4DF0-4386-88D9-C8432AD79180}" type="presParOf" srcId="{77873AAA-CFA2-41FC-BD21-C180962E5F4A}" destId="{3ABF0109-618D-43D5-B1F1-D072E5DA4D21}" srcOrd="0" destOrd="0" presId="urn:microsoft.com/office/officeart/2005/8/layout/cycle4"/>
    <dgm:cxn modelId="{7B86E260-B59B-4281-8884-274391462CEF}" type="presParOf" srcId="{3ABF0109-618D-43D5-B1F1-D072E5DA4D21}" destId="{895A6A9E-3D9A-4DE0-A7E8-CC4B6664A3C9}" srcOrd="0" destOrd="0" presId="urn:microsoft.com/office/officeart/2005/8/layout/cycle4"/>
    <dgm:cxn modelId="{49AC0592-C245-43EA-BF39-30C094D2E642}" type="presParOf" srcId="{895A6A9E-3D9A-4DE0-A7E8-CC4B6664A3C9}" destId="{83427218-D0A0-4C47-AAC5-44758DEA7956}" srcOrd="0" destOrd="0" presId="urn:microsoft.com/office/officeart/2005/8/layout/cycle4"/>
    <dgm:cxn modelId="{5C46684E-D87A-4477-BD17-553820BFF9AF}" type="presParOf" srcId="{895A6A9E-3D9A-4DE0-A7E8-CC4B6664A3C9}" destId="{51E46EDF-215D-4BF8-B7AA-AE97127E9EA0}" srcOrd="1" destOrd="0" presId="urn:microsoft.com/office/officeart/2005/8/layout/cycle4"/>
    <dgm:cxn modelId="{8DE54F08-49B2-4F65-8177-B3E7CA0D38F3}" type="presParOf" srcId="{3ABF0109-618D-43D5-B1F1-D072E5DA4D21}" destId="{7610EA21-B3F5-4D7D-B1D1-C25587A25F19}" srcOrd="1" destOrd="0" presId="urn:microsoft.com/office/officeart/2005/8/layout/cycle4"/>
    <dgm:cxn modelId="{381B3E0F-A1DE-4E7D-91BB-9F7DA3D9564F}" type="presParOf" srcId="{7610EA21-B3F5-4D7D-B1D1-C25587A25F19}" destId="{005A143D-5272-4453-BD3C-C7305A2BFAC0}" srcOrd="0" destOrd="0" presId="urn:microsoft.com/office/officeart/2005/8/layout/cycle4"/>
    <dgm:cxn modelId="{2F318F6D-5F21-462C-A8F6-1A80D1338D61}" type="presParOf" srcId="{7610EA21-B3F5-4D7D-B1D1-C25587A25F19}" destId="{9E0187EE-2616-4C00-9B55-31324D477974}" srcOrd="1" destOrd="0" presId="urn:microsoft.com/office/officeart/2005/8/layout/cycle4"/>
    <dgm:cxn modelId="{D9A33BDE-C690-40A2-A09D-006E0477C7A7}" type="presParOf" srcId="{3ABF0109-618D-43D5-B1F1-D072E5DA4D21}" destId="{B4562214-FDCE-4766-A66D-C110004FB237}" srcOrd="2" destOrd="0" presId="urn:microsoft.com/office/officeart/2005/8/layout/cycle4"/>
    <dgm:cxn modelId="{26789CBF-360E-488C-A51F-B3516B2AB9D8}" type="presParOf" srcId="{B4562214-FDCE-4766-A66D-C110004FB237}" destId="{CDB67F1C-231F-4580-8759-C601EF099F03}" srcOrd="0" destOrd="0" presId="urn:microsoft.com/office/officeart/2005/8/layout/cycle4"/>
    <dgm:cxn modelId="{D7CB06B1-4775-4220-B150-2FEA3BCE409F}" type="presParOf" srcId="{B4562214-FDCE-4766-A66D-C110004FB237}" destId="{ECBE803B-2F43-410E-B29D-F8AD00E30B6D}" srcOrd="1" destOrd="0" presId="urn:microsoft.com/office/officeart/2005/8/layout/cycle4"/>
    <dgm:cxn modelId="{60D3B1BA-9B9C-4880-8AC6-955C9BF32F55}" type="presParOf" srcId="{3ABF0109-618D-43D5-B1F1-D072E5DA4D21}" destId="{CAED8A0D-48FE-43F7-95C0-9307E59F2465}" srcOrd="3" destOrd="0" presId="urn:microsoft.com/office/officeart/2005/8/layout/cycle4"/>
    <dgm:cxn modelId="{249071D3-C357-418B-9664-B08B81DE4508}" type="presParOf" srcId="{CAED8A0D-48FE-43F7-95C0-9307E59F2465}" destId="{DD3ED692-CA0B-4311-9526-7643C66EE590}" srcOrd="0" destOrd="0" presId="urn:microsoft.com/office/officeart/2005/8/layout/cycle4"/>
    <dgm:cxn modelId="{F93D6E74-D400-4829-B57F-2C5AAAB22F76}" type="presParOf" srcId="{CAED8A0D-48FE-43F7-95C0-9307E59F2465}" destId="{31F0F52D-A404-46C4-8A6A-CEE3E5538492}" srcOrd="1" destOrd="0" presId="urn:microsoft.com/office/officeart/2005/8/layout/cycle4"/>
    <dgm:cxn modelId="{64818E43-4C7F-4783-BE19-E6D50C31230B}" type="presParOf" srcId="{3ABF0109-618D-43D5-B1F1-D072E5DA4D21}" destId="{553F4213-8646-4CE7-96CE-9A2A08E8F116}" srcOrd="4" destOrd="0" presId="urn:microsoft.com/office/officeart/2005/8/layout/cycle4"/>
    <dgm:cxn modelId="{86F436D5-2A25-4477-A739-8799C7B87488}" type="presParOf" srcId="{77873AAA-CFA2-41FC-BD21-C180962E5F4A}" destId="{4AD680AA-68A5-4CA2-9F36-93334BC81B75}" srcOrd="1" destOrd="0" presId="urn:microsoft.com/office/officeart/2005/8/layout/cycle4"/>
    <dgm:cxn modelId="{D74BCD35-8353-4C16-85F2-5195E446DCA8}" type="presParOf" srcId="{4AD680AA-68A5-4CA2-9F36-93334BC81B75}" destId="{5818FD40-9853-443E-B7A2-246686C842D8}" srcOrd="0" destOrd="0" presId="urn:microsoft.com/office/officeart/2005/8/layout/cycle4"/>
    <dgm:cxn modelId="{DA214905-FF1B-4EF0-950F-2879994360DE}" type="presParOf" srcId="{4AD680AA-68A5-4CA2-9F36-93334BC81B75}" destId="{2E57031B-EF39-40D1-8A5F-5E2ACB7CF572}" srcOrd="1" destOrd="0" presId="urn:microsoft.com/office/officeart/2005/8/layout/cycle4"/>
    <dgm:cxn modelId="{F6EAAF23-6A92-4740-8E4C-68E0C3A21B7C}" type="presParOf" srcId="{4AD680AA-68A5-4CA2-9F36-93334BC81B75}" destId="{83C9FAF6-802B-4F02-BAB6-5E95117CF2A2}" srcOrd="2" destOrd="0" presId="urn:microsoft.com/office/officeart/2005/8/layout/cycle4"/>
    <dgm:cxn modelId="{07399CEE-4918-44FC-8138-D6659814DE27}" type="presParOf" srcId="{4AD680AA-68A5-4CA2-9F36-93334BC81B75}" destId="{22760BBE-4BCF-4CD2-84CE-4ACBEF74937C}" srcOrd="3" destOrd="0" presId="urn:microsoft.com/office/officeart/2005/8/layout/cycle4"/>
    <dgm:cxn modelId="{14C9ACB8-4C2B-4C06-BA57-7C066BED0D38}" type="presParOf" srcId="{4AD680AA-68A5-4CA2-9F36-93334BC81B75}" destId="{B323D8A1-50D1-4B7C-B1B1-C4960A9A7B4F}" srcOrd="4" destOrd="0" presId="urn:microsoft.com/office/officeart/2005/8/layout/cycle4"/>
    <dgm:cxn modelId="{B2C5B2C3-F9A4-4A8C-A951-08F6087D6A55}" type="presParOf" srcId="{77873AAA-CFA2-41FC-BD21-C180962E5F4A}" destId="{545F2479-2BFC-4EF2-A7F4-EA4B05C2D4C1}" srcOrd="2" destOrd="0" presId="urn:microsoft.com/office/officeart/2005/8/layout/cycle4"/>
    <dgm:cxn modelId="{E327FA8E-173D-4F18-A6F9-CE38D602995E}" type="presParOf" srcId="{77873AAA-CFA2-41FC-BD21-C180962E5F4A}" destId="{783E4D15-23D5-4318-A4BE-9A5EBDC861A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14A73D-F311-4C64-8C02-39C013AD807E}" type="doc">
      <dgm:prSet loTypeId="urn:microsoft.com/office/officeart/2009/3/layout/CircleRelationship" loCatId="relationship" qsTypeId="urn:microsoft.com/office/officeart/2005/8/quickstyle/simple1" qsCatId="simple" csTypeId="urn:microsoft.com/office/officeart/2005/8/colors/colorful1" csCatId="colorful" phldr="1"/>
      <dgm:spPr/>
      <dgm:t>
        <a:bodyPr/>
        <a:lstStyle/>
        <a:p>
          <a:endParaRPr lang="en-US"/>
        </a:p>
      </dgm:t>
    </dgm:pt>
    <dgm:pt modelId="{7A021CE5-EB88-4B5E-9214-735A1C397EE2}">
      <dgm:prSet phldrT="[Text]" custT="1"/>
      <dgm:spPr/>
      <dgm:t>
        <a:bodyPr/>
        <a:lstStyle/>
        <a:p>
          <a:r>
            <a:rPr lang="en-US" sz="2000" b="1" dirty="0">
              <a:solidFill>
                <a:schemeClr val="tx1"/>
              </a:solidFill>
            </a:rPr>
            <a:t>Assured no additional exposure to illicit drugs </a:t>
          </a:r>
          <a:r>
            <a:rPr lang="en-US" sz="2000" b="1" u="sng" dirty="0">
              <a:solidFill>
                <a:schemeClr val="tx1"/>
              </a:solidFill>
            </a:rPr>
            <a:t>while baby is hospitalized</a:t>
          </a:r>
        </a:p>
      </dgm:t>
    </dgm:pt>
    <dgm:pt modelId="{841C62E9-CCC5-4AE3-910C-F1296BE7190A}" type="parTrans" cxnId="{855F2487-C2DB-4E32-8576-27E5EB5E9EFC}">
      <dgm:prSet/>
      <dgm:spPr/>
      <dgm:t>
        <a:bodyPr/>
        <a:lstStyle/>
        <a:p>
          <a:endParaRPr lang="en-US"/>
        </a:p>
      </dgm:t>
    </dgm:pt>
    <dgm:pt modelId="{9897AAA1-232A-46F2-8351-B644B6348B79}" type="sibTrans" cxnId="{855F2487-C2DB-4E32-8576-27E5EB5E9EFC}">
      <dgm:prSet/>
      <dgm:spPr/>
      <dgm:t>
        <a:bodyPr/>
        <a:lstStyle/>
        <a:p>
          <a:endParaRPr lang="en-US"/>
        </a:p>
      </dgm:t>
    </dgm:pt>
    <dgm:pt modelId="{2A42DF2E-FEC7-4ACE-8DB2-48DB90DD8439}">
      <dgm:prSet phldrT="[Text]" custT="1"/>
      <dgm:spPr>
        <a:solidFill>
          <a:schemeClr val="accent5"/>
        </a:solidFill>
      </dgm:spPr>
      <dgm:t>
        <a:bodyPr/>
        <a:lstStyle/>
        <a:p>
          <a:r>
            <a:rPr lang="en-US" sz="2400" b="1" dirty="0"/>
            <a:t>Risks associated with </a:t>
          </a:r>
          <a:r>
            <a:rPr lang="en-US" sz="2400" b="1" i="1" u="sng" dirty="0"/>
            <a:t>not</a:t>
          </a:r>
          <a:r>
            <a:rPr lang="en-US" sz="2400" b="1" dirty="0"/>
            <a:t> receiving human milk</a:t>
          </a:r>
        </a:p>
      </dgm:t>
    </dgm:pt>
    <dgm:pt modelId="{3FEC9652-5C54-4AD8-A1BA-7BB574D4EC91}" type="parTrans" cxnId="{35C271A8-7D51-4C6C-B160-AC6927A2F06A}">
      <dgm:prSet/>
      <dgm:spPr/>
      <dgm:t>
        <a:bodyPr/>
        <a:lstStyle/>
        <a:p>
          <a:endParaRPr lang="en-US"/>
        </a:p>
      </dgm:t>
    </dgm:pt>
    <dgm:pt modelId="{54DECD1C-4E05-4462-AD21-168E0E222544}" type="sibTrans" cxnId="{35C271A8-7D51-4C6C-B160-AC6927A2F06A}">
      <dgm:prSet/>
      <dgm:spPr/>
      <dgm:t>
        <a:bodyPr/>
        <a:lstStyle/>
        <a:p>
          <a:endParaRPr lang="en-US"/>
        </a:p>
      </dgm:t>
    </dgm:pt>
    <dgm:pt modelId="{1F21BF07-6865-4E06-850F-1C7722355F02}">
      <dgm:prSet phldrT="[Text]" custT="1"/>
      <dgm:spPr/>
      <dgm:t>
        <a:bodyPr/>
        <a:lstStyle/>
        <a:p>
          <a:r>
            <a:rPr lang="en-US" sz="2400" b="1" dirty="0"/>
            <a:t>Mom with no increased mothering hormones</a:t>
          </a:r>
        </a:p>
      </dgm:t>
    </dgm:pt>
    <dgm:pt modelId="{FED1BEF2-DEF0-4EE9-B22E-1DBE4A555590}" type="parTrans" cxnId="{9D2D99A1-6122-4797-9F1A-7D61DB0B3F8F}">
      <dgm:prSet/>
      <dgm:spPr/>
      <dgm:t>
        <a:bodyPr/>
        <a:lstStyle/>
        <a:p>
          <a:endParaRPr lang="en-US"/>
        </a:p>
      </dgm:t>
    </dgm:pt>
    <dgm:pt modelId="{4DFA7DB3-D478-4DAF-AA77-D3812CCA4655}" type="sibTrans" cxnId="{9D2D99A1-6122-4797-9F1A-7D61DB0B3F8F}">
      <dgm:prSet/>
      <dgm:spPr/>
      <dgm:t>
        <a:bodyPr/>
        <a:lstStyle/>
        <a:p>
          <a:endParaRPr lang="en-US"/>
        </a:p>
      </dgm:t>
    </dgm:pt>
    <dgm:pt modelId="{187449A8-042C-489B-AE27-CCEDE5C081E7}" type="pres">
      <dgm:prSet presAssocID="{C814A73D-F311-4C64-8C02-39C013AD807E}" presName="Name0" presStyleCnt="0">
        <dgm:presLayoutVars>
          <dgm:chMax val="1"/>
          <dgm:chPref val="1"/>
        </dgm:presLayoutVars>
      </dgm:prSet>
      <dgm:spPr/>
      <dgm:t>
        <a:bodyPr/>
        <a:lstStyle/>
        <a:p>
          <a:endParaRPr lang="en-US"/>
        </a:p>
      </dgm:t>
    </dgm:pt>
    <dgm:pt modelId="{68184A4C-9A35-4E5B-90D1-72D381166180}" type="pres">
      <dgm:prSet presAssocID="{7A021CE5-EB88-4B5E-9214-735A1C397EE2}" presName="Parent" presStyleLbl="node0" presStyleIdx="0" presStyleCnt="1" custScaleX="71386" custScaleY="55510" custLinFactNeighborX="-61274" custLinFactNeighborY="-14290">
        <dgm:presLayoutVars>
          <dgm:chMax val="5"/>
          <dgm:chPref val="5"/>
        </dgm:presLayoutVars>
      </dgm:prSet>
      <dgm:spPr/>
      <dgm:t>
        <a:bodyPr/>
        <a:lstStyle/>
        <a:p>
          <a:endParaRPr lang="en-US"/>
        </a:p>
      </dgm:t>
    </dgm:pt>
    <dgm:pt modelId="{5A004C0B-F7AE-4523-9022-EAA725E9EB45}" type="pres">
      <dgm:prSet presAssocID="{7A021CE5-EB88-4B5E-9214-735A1C397EE2}" presName="Accent1" presStyleLbl="node1" presStyleIdx="0" presStyleCnt="13" custLinFactX="-490519" custLinFactY="300000" custLinFactNeighborX="-500000" custLinFactNeighborY="324170"/>
      <dgm:spPr/>
    </dgm:pt>
    <dgm:pt modelId="{AAEF852D-D5C1-4D74-90A0-05CDB70982CA}" type="pres">
      <dgm:prSet presAssocID="{7A021CE5-EB88-4B5E-9214-735A1C397EE2}" presName="Accent2" presStyleLbl="node1" presStyleIdx="1" presStyleCnt="13"/>
      <dgm:spPr/>
    </dgm:pt>
    <dgm:pt modelId="{2B263D0D-A119-49A0-BF73-3178A2CAF6A5}" type="pres">
      <dgm:prSet presAssocID="{7A021CE5-EB88-4B5E-9214-735A1C397EE2}" presName="Accent3" presStyleLbl="node1" presStyleIdx="2" presStyleCnt="13"/>
      <dgm:spPr/>
    </dgm:pt>
    <dgm:pt modelId="{CDA443C5-587B-4ACE-84BC-340046D25B45}" type="pres">
      <dgm:prSet presAssocID="{7A021CE5-EB88-4B5E-9214-735A1C397EE2}" presName="Accent4" presStyleLbl="node1" presStyleIdx="3" presStyleCnt="13"/>
      <dgm:spPr/>
    </dgm:pt>
    <dgm:pt modelId="{A95B01B9-58E6-4338-948D-3CC45F8C77B5}" type="pres">
      <dgm:prSet presAssocID="{7A021CE5-EB88-4B5E-9214-735A1C397EE2}" presName="Accent5" presStyleLbl="node1" presStyleIdx="4" presStyleCnt="13"/>
      <dgm:spPr/>
    </dgm:pt>
    <dgm:pt modelId="{29049EBC-1FC2-41C5-8E08-63711A7FE72B}" type="pres">
      <dgm:prSet presAssocID="{7A021CE5-EB88-4B5E-9214-735A1C397EE2}" presName="Accent6" presStyleLbl="node1" presStyleIdx="5" presStyleCnt="13" custLinFactX="58546" custLinFactY="-200000" custLinFactNeighborX="100000" custLinFactNeighborY="-229237"/>
      <dgm:spPr/>
    </dgm:pt>
    <dgm:pt modelId="{012BED53-FD70-4B88-822D-7CDB6A77E9E2}" type="pres">
      <dgm:prSet presAssocID="{2A42DF2E-FEC7-4ACE-8DB2-48DB90DD8439}" presName="Child1" presStyleLbl="node1" presStyleIdx="6" presStyleCnt="13" custScaleX="200654" custScaleY="147522" custLinFactX="100000" custLinFactNeighborX="135573" custLinFactNeighborY="-17150">
        <dgm:presLayoutVars>
          <dgm:chMax val="0"/>
          <dgm:chPref val="0"/>
        </dgm:presLayoutVars>
      </dgm:prSet>
      <dgm:spPr/>
      <dgm:t>
        <a:bodyPr/>
        <a:lstStyle/>
        <a:p>
          <a:endParaRPr lang="en-US"/>
        </a:p>
      </dgm:t>
    </dgm:pt>
    <dgm:pt modelId="{7B4729FE-907E-46D3-8C01-40982858FE91}" type="pres">
      <dgm:prSet presAssocID="{2A42DF2E-FEC7-4ACE-8DB2-48DB90DD8439}" presName="Accent7" presStyleCnt="0"/>
      <dgm:spPr/>
    </dgm:pt>
    <dgm:pt modelId="{94557AF0-58E7-4DB4-AB56-24854FB3D2AA}" type="pres">
      <dgm:prSet presAssocID="{2A42DF2E-FEC7-4ACE-8DB2-48DB90DD8439}" presName="AccentHold1" presStyleLbl="node1" presStyleIdx="7" presStyleCnt="13"/>
      <dgm:spPr/>
    </dgm:pt>
    <dgm:pt modelId="{6774CEF6-F46A-4B1D-9BB7-F55E04196AF7}" type="pres">
      <dgm:prSet presAssocID="{2A42DF2E-FEC7-4ACE-8DB2-48DB90DD8439}" presName="Accent8" presStyleCnt="0"/>
      <dgm:spPr/>
    </dgm:pt>
    <dgm:pt modelId="{EEAB8853-EA85-4410-9A7B-11BF0F524BE2}" type="pres">
      <dgm:prSet presAssocID="{2A42DF2E-FEC7-4ACE-8DB2-48DB90DD8439}" presName="AccentHold2" presStyleLbl="node1" presStyleIdx="8" presStyleCnt="13" custLinFactX="100000" custLinFactY="-41321" custLinFactNeighborX="198948" custLinFactNeighborY="-100000"/>
      <dgm:spPr/>
    </dgm:pt>
    <dgm:pt modelId="{0112009C-96D5-41CC-8CA8-5B05B795785D}" type="pres">
      <dgm:prSet presAssocID="{1F21BF07-6865-4E06-850F-1C7722355F02}" presName="Child2" presStyleLbl="node1" presStyleIdx="9" presStyleCnt="13" custScaleX="156077" custScaleY="136393" custLinFactNeighborX="37506" custLinFactNeighborY="35056">
        <dgm:presLayoutVars>
          <dgm:chMax val="0"/>
          <dgm:chPref val="0"/>
        </dgm:presLayoutVars>
      </dgm:prSet>
      <dgm:spPr/>
      <dgm:t>
        <a:bodyPr/>
        <a:lstStyle/>
        <a:p>
          <a:endParaRPr lang="en-US"/>
        </a:p>
      </dgm:t>
    </dgm:pt>
    <dgm:pt modelId="{C4909FB3-B06B-4253-8067-950837E5808B}" type="pres">
      <dgm:prSet presAssocID="{1F21BF07-6865-4E06-850F-1C7722355F02}" presName="Accent9" presStyleCnt="0"/>
      <dgm:spPr/>
    </dgm:pt>
    <dgm:pt modelId="{0649E8B4-0575-4CD6-B307-6FD8AD226F89}" type="pres">
      <dgm:prSet presAssocID="{1F21BF07-6865-4E06-850F-1C7722355F02}" presName="AccentHold1" presStyleLbl="node1" presStyleIdx="10" presStyleCnt="13" custLinFactX="100000" custLinFactY="100000" custLinFactNeighborX="160809" custLinFactNeighborY="185953"/>
      <dgm:spPr/>
    </dgm:pt>
    <dgm:pt modelId="{906DCA63-D215-48DE-BB24-D7447FF6D250}" type="pres">
      <dgm:prSet presAssocID="{1F21BF07-6865-4E06-850F-1C7722355F02}" presName="Accent10" presStyleCnt="0"/>
      <dgm:spPr/>
    </dgm:pt>
    <dgm:pt modelId="{A4D1AF9C-4287-4900-995C-9F2A2D92ED9E}" type="pres">
      <dgm:prSet presAssocID="{1F21BF07-6865-4E06-850F-1C7722355F02}" presName="AccentHold2" presStyleLbl="node1" presStyleIdx="11" presStyleCnt="13"/>
      <dgm:spPr/>
    </dgm:pt>
    <dgm:pt modelId="{971B4516-D452-43BF-B77E-00FDC3C08D5E}" type="pres">
      <dgm:prSet presAssocID="{1F21BF07-6865-4E06-850F-1C7722355F02}" presName="Accent11" presStyleCnt="0"/>
      <dgm:spPr/>
    </dgm:pt>
    <dgm:pt modelId="{7293488C-15CE-400A-ADD1-9DEF1F0E6C3B}" type="pres">
      <dgm:prSet presAssocID="{1F21BF07-6865-4E06-850F-1C7722355F02}" presName="AccentHold3" presStyleLbl="node1" presStyleIdx="12" presStyleCnt="13"/>
      <dgm:spPr/>
    </dgm:pt>
  </dgm:ptLst>
  <dgm:cxnLst>
    <dgm:cxn modelId="{FF19D993-2CD3-4241-ADE1-25080B7A874D}" type="presOf" srcId="{7A021CE5-EB88-4B5E-9214-735A1C397EE2}" destId="{68184A4C-9A35-4E5B-90D1-72D381166180}" srcOrd="0" destOrd="0" presId="urn:microsoft.com/office/officeart/2009/3/layout/CircleRelationship"/>
    <dgm:cxn modelId="{855F2487-C2DB-4E32-8576-27E5EB5E9EFC}" srcId="{C814A73D-F311-4C64-8C02-39C013AD807E}" destId="{7A021CE5-EB88-4B5E-9214-735A1C397EE2}" srcOrd="0" destOrd="0" parTransId="{841C62E9-CCC5-4AE3-910C-F1296BE7190A}" sibTransId="{9897AAA1-232A-46F2-8351-B644B6348B79}"/>
    <dgm:cxn modelId="{9D2D99A1-6122-4797-9F1A-7D61DB0B3F8F}" srcId="{7A021CE5-EB88-4B5E-9214-735A1C397EE2}" destId="{1F21BF07-6865-4E06-850F-1C7722355F02}" srcOrd="1" destOrd="0" parTransId="{FED1BEF2-DEF0-4EE9-B22E-1DBE4A555590}" sibTransId="{4DFA7DB3-D478-4DAF-AA77-D3812CCA4655}"/>
    <dgm:cxn modelId="{B2B59A09-3BC2-4EAD-8767-B3FFC70B91BE}" type="presOf" srcId="{C814A73D-F311-4C64-8C02-39C013AD807E}" destId="{187449A8-042C-489B-AE27-CCEDE5C081E7}" srcOrd="0" destOrd="0" presId="urn:microsoft.com/office/officeart/2009/3/layout/CircleRelationship"/>
    <dgm:cxn modelId="{35C271A8-7D51-4C6C-B160-AC6927A2F06A}" srcId="{7A021CE5-EB88-4B5E-9214-735A1C397EE2}" destId="{2A42DF2E-FEC7-4ACE-8DB2-48DB90DD8439}" srcOrd="0" destOrd="0" parTransId="{3FEC9652-5C54-4AD8-A1BA-7BB574D4EC91}" sibTransId="{54DECD1C-4E05-4462-AD21-168E0E222544}"/>
    <dgm:cxn modelId="{7DE960A9-10CF-47FD-B66B-60C84764582B}" type="presOf" srcId="{2A42DF2E-FEC7-4ACE-8DB2-48DB90DD8439}" destId="{012BED53-FD70-4B88-822D-7CDB6A77E9E2}" srcOrd="0" destOrd="0" presId="urn:microsoft.com/office/officeart/2009/3/layout/CircleRelationship"/>
    <dgm:cxn modelId="{232D4E26-414C-4D22-AFF7-D3A2C1AFE13C}" type="presOf" srcId="{1F21BF07-6865-4E06-850F-1C7722355F02}" destId="{0112009C-96D5-41CC-8CA8-5B05B795785D}" srcOrd="0" destOrd="0" presId="urn:microsoft.com/office/officeart/2009/3/layout/CircleRelationship"/>
    <dgm:cxn modelId="{B626F752-30CB-444F-98EF-93C639910324}" type="presParOf" srcId="{187449A8-042C-489B-AE27-CCEDE5C081E7}" destId="{68184A4C-9A35-4E5B-90D1-72D381166180}" srcOrd="0" destOrd="0" presId="urn:microsoft.com/office/officeart/2009/3/layout/CircleRelationship"/>
    <dgm:cxn modelId="{89C4CA61-D63C-4A49-AFA3-CCC0C8BA4204}" type="presParOf" srcId="{187449A8-042C-489B-AE27-CCEDE5C081E7}" destId="{5A004C0B-F7AE-4523-9022-EAA725E9EB45}" srcOrd="1" destOrd="0" presId="urn:microsoft.com/office/officeart/2009/3/layout/CircleRelationship"/>
    <dgm:cxn modelId="{DF01E8CA-4B85-4923-864F-7CEC4A76E8AB}" type="presParOf" srcId="{187449A8-042C-489B-AE27-CCEDE5C081E7}" destId="{AAEF852D-D5C1-4D74-90A0-05CDB70982CA}" srcOrd="2" destOrd="0" presId="urn:microsoft.com/office/officeart/2009/3/layout/CircleRelationship"/>
    <dgm:cxn modelId="{17140205-DA4E-49B7-81FE-230CDBE42A49}" type="presParOf" srcId="{187449A8-042C-489B-AE27-CCEDE5C081E7}" destId="{2B263D0D-A119-49A0-BF73-3178A2CAF6A5}" srcOrd="3" destOrd="0" presId="urn:microsoft.com/office/officeart/2009/3/layout/CircleRelationship"/>
    <dgm:cxn modelId="{204E8A87-EE21-45DD-AE32-D1BB24F6AD96}" type="presParOf" srcId="{187449A8-042C-489B-AE27-CCEDE5C081E7}" destId="{CDA443C5-587B-4ACE-84BC-340046D25B45}" srcOrd="4" destOrd="0" presId="urn:microsoft.com/office/officeart/2009/3/layout/CircleRelationship"/>
    <dgm:cxn modelId="{E2AA0422-266F-4699-B03B-4AFDE1E2C5FA}" type="presParOf" srcId="{187449A8-042C-489B-AE27-CCEDE5C081E7}" destId="{A95B01B9-58E6-4338-948D-3CC45F8C77B5}" srcOrd="5" destOrd="0" presId="urn:microsoft.com/office/officeart/2009/3/layout/CircleRelationship"/>
    <dgm:cxn modelId="{549ABB24-7DE9-408A-8E48-3016E98F0FFE}" type="presParOf" srcId="{187449A8-042C-489B-AE27-CCEDE5C081E7}" destId="{29049EBC-1FC2-41C5-8E08-63711A7FE72B}" srcOrd="6" destOrd="0" presId="urn:microsoft.com/office/officeart/2009/3/layout/CircleRelationship"/>
    <dgm:cxn modelId="{B74A56FA-5196-47F5-AC18-2AEC458837C8}" type="presParOf" srcId="{187449A8-042C-489B-AE27-CCEDE5C081E7}" destId="{012BED53-FD70-4B88-822D-7CDB6A77E9E2}" srcOrd="7" destOrd="0" presId="urn:microsoft.com/office/officeart/2009/3/layout/CircleRelationship"/>
    <dgm:cxn modelId="{76D3F4DA-D256-4236-B1D8-EAD222C194F2}" type="presParOf" srcId="{187449A8-042C-489B-AE27-CCEDE5C081E7}" destId="{7B4729FE-907E-46D3-8C01-40982858FE91}" srcOrd="8" destOrd="0" presId="urn:microsoft.com/office/officeart/2009/3/layout/CircleRelationship"/>
    <dgm:cxn modelId="{445E90E2-3D9A-4F47-A953-E266927E20F5}" type="presParOf" srcId="{7B4729FE-907E-46D3-8C01-40982858FE91}" destId="{94557AF0-58E7-4DB4-AB56-24854FB3D2AA}" srcOrd="0" destOrd="0" presId="urn:microsoft.com/office/officeart/2009/3/layout/CircleRelationship"/>
    <dgm:cxn modelId="{ED642A2A-94DB-4F55-A7D8-F3DC910339F2}" type="presParOf" srcId="{187449A8-042C-489B-AE27-CCEDE5C081E7}" destId="{6774CEF6-F46A-4B1D-9BB7-F55E04196AF7}" srcOrd="9" destOrd="0" presId="urn:microsoft.com/office/officeart/2009/3/layout/CircleRelationship"/>
    <dgm:cxn modelId="{76275CFC-C7F4-4E26-93F3-AFD5A0D39895}" type="presParOf" srcId="{6774CEF6-F46A-4B1D-9BB7-F55E04196AF7}" destId="{EEAB8853-EA85-4410-9A7B-11BF0F524BE2}" srcOrd="0" destOrd="0" presId="urn:microsoft.com/office/officeart/2009/3/layout/CircleRelationship"/>
    <dgm:cxn modelId="{A19DB9FA-8DED-49B8-A954-A084AFC4E851}" type="presParOf" srcId="{187449A8-042C-489B-AE27-CCEDE5C081E7}" destId="{0112009C-96D5-41CC-8CA8-5B05B795785D}" srcOrd="10" destOrd="0" presId="urn:microsoft.com/office/officeart/2009/3/layout/CircleRelationship"/>
    <dgm:cxn modelId="{609DB136-8955-4F56-A937-C5D6063C3A1F}" type="presParOf" srcId="{187449A8-042C-489B-AE27-CCEDE5C081E7}" destId="{C4909FB3-B06B-4253-8067-950837E5808B}" srcOrd="11" destOrd="0" presId="urn:microsoft.com/office/officeart/2009/3/layout/CircleRelationship"/>
    <dgm:cxn modelId="{81E5F03A-65AF-41C9-9E09-9E3500AB5F3C}" type="presParOf" srcId="{C4909FB3-B06B-4253-8067-950837E5808B}" destId="{0649E8B4-0575-4CD6-B307-6FD8AD226F89}" srcOrd="0" destOrd="0" presId="urn:microsoft.com/office/officeart/2009/3/layout/CircleRelationship"/>
    <dgm:cxn modelId="{1163CCAA-F9F2-440B-A0F9-9ED665072C8B}" type="presParOf" srcId="{187449A8-042C-489B-AE27-CCEDE5C081E7}" destId="{906DCA63-D215-48DE-BB24-D7447FF6D250}" srcOrd="12" destOrd="0" presId="urn:microsoft.com/office/officeart/2009/3/layout/CircleRelationship"/>
    <dgm:cxn modelId="{A7D60438-0DD2-48F3-A360-5457FEC43CAC}" type="presParOf" srcId="{906DCA63-D215-48DE-BB24-D7447FF6D250}" destId="{A4D1AF9C-4287-4900-995C-9F2A2D92ED9E}" srcOrd="0" destOrd="0" presId="urn:microsoft.com/office/officeart/2009/3/layout/CircleRelationship"/>
    <dgm:cxn modelId="{E40681FA-15C2-4F85-985D-6ECE48ABA945}" type="presParOf" srcId="{187449A8-042C-489B-AE27-CCEDE5C081E7}" destId="{971B4516-D452-43BF-B77E-00FDC3C08D5E}" srcOrd="13" destOrd="0" presId="urn:microsoft.com/office/officeart/2009/3/layout/CircleRelationship"/>
    <dgm:cxn modelId="{9DAC14CF-5FE2-46EF-A569-5E0AA8725C29}" type="presParOf" srcId="{971B4516-D452-43BF-B77E-00FDC3C08D5E}" destId="{7293488C-15CE-400A-ADD1-9DEF1F0E6C3B}"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7D86D-3609-49BC-9017-F25FC88F7BE8}">
      <dsp:nvSpPr>
        <dsp:cNvPr id="0" name=""/>
        <dsp:cNvSpPr/>
      </dsp:nvSpPr>
      <dsp:spPr>
        <a:xfrm>
          <a:off x="1585520" y="398"/>
          <a:ext cx="3019845" cy="2213801"/>
        </a:xfrm>
        <a:prstGeom prst="rightArrow">
          <a:avLst>
            <a:gd name="adj1" fmla="val 75000"/>
            <a:gd name="adj2" fmla="val 50000"/>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RID 1.9%-6.5% (</a:t>
          </a:r>
          <a:r>
            <a:rPr lang="en-US" sz="1800" b="1" kern="1200" dirty="0" err="1"/>
            <a:t>ave</a:t>
          </a:r>
          <a:r>
            <a:rPr lang="en-US" sz="1800" b="1" kern="1200" dirty="0"/>
            <a:t> 2.8%)</a:t>
          </a:r>
        </a:p>
        <a:p>
          <a:pPr marL="171450" lvl="1" indent="-171450" algn="l" defTabSz="800100">
            <a:lnSpc>
              <a:spcPct val="90000"/>
            </a:lnSpc>
            <a:spcBef>
              <a:spcPct val="0"/>
            </a:spcBef>
            <a:spcAft>
              <a:spcPct val="15000"/>
            </a:spcAft>
            <a:buChar char="••"/>
          </a:pPr>
          <a:r>
            <a:rPr lang="en-US" sz="1800" b="1" i="1" u="sng" kern="1200" dirty="0"/>
            <a:t>Not related to maternal dose</a:t>
          </a:r>
          <a:endParaRPr lang="en-US" sz="1800" b="1" i="0" u="none" kern="1200" dirty="0"/>
        </a:p>
        <a:p>
          <a:pPr marL="171450" lvl="1" indent="-171450" algn="l" defTabSz="800100">
            <a:lnSpc>
              <a:spcPct val="90000"/>
            </a:lnSpc>
            <a:spcBef>
              <a:spcPct val="0"/>
            </a:spcBef>
            <a:spcAft>
              <a:spcPct val="15000"/>
            </a:spcAft>
            <a:buChar char="••"/>
          </a:pPr>
          <a:r>
            <a:rPr lang="en-US" sz="1800" b="1" i="0" u="none" kern="1200" dirty="0"/>
            <a:t>clinically insignificant</a:t>
          </a:r>
        </a:p>
      </dsp:txBody>
      <dsp:txXfrm>
        <a:off x="1585520" y="277123"/>
        <a:ext cx="2189670" cy="1660351"/>
      </dsp:txXfrm>
    </dsp:sp>
    <dsp:sp modelId="{EA5339CB-F9D9-4C3C-9E07-7A4DC84465F2}">
      <dsp:nvSpPr>
        <dsp:cNvPr id="0" name=""/>
        <dsp:cNvSpPr/>
      </dsp:nvSpPr>
      <dsp:spPr>
        <a:xfrm>
          <a:off x="4" y="208936"/>
          <a:ext cx="1585516" cy="1796727"/>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a:t>Methadone</a:t>
          </a:r>
        </a:p>
      </dsp:txBody>
      <dsp:txXfrm>
        <a:off x="77403" y="286335"/>
        <a:ext cx="1430718" cy="1641929"/>
      </dsp:txXfrm>
    </dsp:sp>
    <dsp:sp modelId="{9A1E6AC9-41D1-4CBA-8D6F-6CBC8C627C08}">
      <dsp:nvSpPr>
        <dsp:cNvPr id="0" name=""/>
        <dsp:cNvSpPr/>
      </dsp:nvSpPr>
      <dsp:spPr>
        <a:xfrm>
          <a:off x="1615678" y="2393873"/>
          <a:ext cx="2987526" cy="1796727"/>
        </a:xfrm>
        <a:prstGeom prst="rightArrow">
          <a:avLst>
            <a:gd name="adj1" fmla="val 75000"/>
            <a:gd name="adj2" fmla="val 50000"/>
          </a:avLst>
        </a:prstGeom>
        <a:solidFill>
          <a:schemeClr val="accent5">
            <a:tint val="40000"/>
            <a:alpha val="90000"/>
            <a:hueOff val="1763236"/>
            <a:satOff val="-5313"/>
            <a:lumOff val="2034"/>
            <a:alphaOff val="0"/>
          </a:schemeClr>
        </a:solidFill>
        <a:ln w="15875" cap="rnd" cmpd="sng" algn="ctr">
          <a:solidFill>
            <a:schemeClr val="accent5">
              <a:tint val="40000"/>
              <a:alpha val="90000"/>
              <a:hueOff val="1763236"/>
              <a:satOff val="-5313"/>
              <a:lumOff val="20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endParaRPr lang="en-US" sz="2200" b="1" kern="1200" dirty="0"/>
        </a:p>
        <a:p>
          <a:pPr marL="171450" lvl="1" indent="-171450" algn="l" defTabSz="800100">
            <a:lnSpc>
              <a:spcPct val="90000"/>
            </a:lnSpc>
            <a:spcBef>
              <a:spcPct val="0"/>
            </a:spcBef>
            <a:spcAft>
              <a:spcPct val="15000"/>
            </a:spcAft>
            <a:buChar char="••"/>
          </a:pPr>
          <a:r>
            <a:rPr lang="en-US" sz="1800" b="1" kern="1200" dirty="0"/>
            <a:t>RID 0.09%-1.9%</a:t>
          </a:r>
        </a:p>
        <a:p>
          <a:pPr marL="171450" lvl="1" indent="-171450" algn="l" defTabSz="800100">
            <a:lnSpc>
              <a:spcPct val="90000"/>
            </a:lnSpc>
            <a:spcBef>
              <a:spcPct val="0"/>
            </a:spcBef>
            <a:spcAft>
              <a:spcPct val="15000"/>
            </a:spcAft>
            <a:buChar char="••"/>
          </a:pPr>
          <a:r>
            <a:rPr lang="en-US" sz="1800" b="1" kern="1200" dirty="0"/>
            <a:t>Clinically insignificant</a:t>
          </a:r>
        </a:p>
      </dsp:txBody>
      <dsp:txXfrm>
        <a:off x="1615678" y="2618464"/>
        <a:ext cx="2313753" cy="1347545"/>
      </dsp:txXfrm>
    </dsp:sp>
    <dsp:sp modelId="{72D530D9-8A5D-4CD0-8B94-262D783BAA73}">
      <dsp:nvSpPr>
        <dsp:cNvPr id="0" name=""/>
        <dsp:cNvSpPr/>
      </dsp:nvSpPr>
      <dsp:spPr>
        <a:xfrm>
          <a:off x="2165" y="2393873"/>
          <a:ext cx="1613512" cy="1796727"/>
        </a:xfrm>
        <a:prstGeom prst="roundRect">
          <a:avLst/>
        </a:prstGeom>
        <a:solidFill>
          <a:schemeClr val="accent5">
            <a:hueOff val="1603046"/>
            <a:satOff val="-18876"/>
            <a:lumOff val="1254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err="1"/>
            <a:t>Buprenor-phine</a:t>
          </a:r>
          <a:endParaRPr lang="en-US" sz="2000" b="1" kern="1200" dirty="0"/>
        </a:p>
      </dsp:txBody>
      <dsp:txXfrm>
        <a:off x="80930" y="2472638"/>
        <a:ext cx="1455982" cy="1639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3A9DD-9C2D-4DE4-B2AC-006CA6FF90B5}">
      <dsp:nvSpPr>
        <dsp:cNvPr id="0" name=""/>
        <dsp:cNvSpPr/>
      </dsp:nvSpPr>
      <dsp:spPr>
        <a:xfrm>
          <a:off x="0" y="855244"/>
          <a:ext cx="5547122" cy="4536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0518" tIns="374904" rIns="430518"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0" y="855244"/>
        <a:ext cx="5547122" cy="453600"/>
      </dsp:txXfrm>
    </dsp:sp>
    <dsp:sp modelId="{65B05EF8-BA3E-4CCE-B530-EC152630E1E2}">
      <dsp:nvSpPr>
        <dsp:cNvPr id="0" name=""/>
        <dsp:cNvSpPr/>
      </dsp:nvSpPr>
      <dsp:spPr>
        <a:xfrm>
          <a:off x="277356" y="102075"/>
          <a:ext cx="4992431" cy="103854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768" tIns="0" rIns="146768" bIns="0" numCol="1" spcCol="1270" anchor="ctr" anchorCtr="0">
          <a:noAutofit/>
        </a:bodyPr>
        <a:lstStyle/>
        <a:p>
          <a:pPr lvl="0" algn="l" defTabSz="889000">
            <a:lnSpc>
              <a:spcPct val="90000"/>
            </a:lnSpc>
            <a:spcBef>
              <a:spcPct val="0"/>
            </a:spcBef>
            <a:spcAft>
              <a:spcPct val="35000"/>
            </a:spcAft>
          </a:pPr>
          <a:endParaRPr lang="en-US" sz="2000" b="1" kern="1200" dirty="0">
            <a:solidFill>
              <a:schemeClr val="bg1"/>
            </a:solidFill>
          </a:endParaRPr>
        </a:p>
        <a:p>
          <a:pPr lvl="0" algn="l" defTabSz="889000">
            <a:lnSpc>
              <a:spcPct val="90000"/>
            </a:lnSpc>
            <a:spcBef>
              <a:spcPct val="0"/>
            </a:spcBef>
            <a:spcAft>
              <a:spcPct val="35000"/>
            </a:spcAft>
          </a:pPr>
          <a:r>
            <a:rPr lang="en-US" sz="2000" b="1" kern="1200" dirty="0">
              <a:solidFill>
                <a:schemeClr val="bg1"/>
              </a:solidFill>
            </a:rPr>
            <a:t>Babies go home</a:t>
          </a:r>
        </a:p>
        <a:p>
          <a:pPr lvl="0" algn="l" defTabSz="889000">
            <a:lnSpc>
              <a:spcPct val="90000"/>
            </a:lnSpc>
            <a:spcBef>
              <a:spcPct val="0"/>
            </a:spcBef>
            <a:spcAft>
              <a:spcPct val="35000"/>
            </a:spcAft>
          </a:pPr>
          <a:r>
            <a:rPr lang="en-US" sz="2000" b="0" kern="1200" dirty="0">
              <a:solidFill>
                <a:schemeClr val="bg1"/>
              </a:solidFill>
            </a:rPr>
            <a:t>Home environment can be more impactful than effects of in utero exposure</a:t>
          </a:r>
        </a:p>
        <a:p>
          <a:pPr lvl="0" algn="l" defTabSz="889000">
            <a:lnSpc>
              <a:spcPct val="90000"/>
            </a:lnSpc>
            <a:spcBef>
              <a:spcPct val="0"/>
            </a:spcBef>
            <a:spcAft>
              <a:spcPct val="35000"/>
            </a:spcAft>
          </a:pPr>
          <a:endParaRPr lang="en-US" sz="1900" kern="1200" dirty="0"/>
        </a:p>
      </dsp:txBody>
      <dsp:txXfrm>
        <a:off x="328053" y="152772"/>
        <a:ext cx="4891037" cy="937149"/>
      </dsp:txXfrm>
    </dsp:sp>
    <dsp:sp modelId="{C291EFEF-D001-44EA-B129-F51B0F3E2310}">
      <dsp:nvSpPr>
        <dsp:cNvPr id="0" name=""/>
        <dsp:cNvSpPr/>
      </dsp:nvSpPr>
      <dsp:spPr>
        <a:xfrm>
          <a:off x="0" y="2236705"/>
          <a:ext cx="5547122" cy="4536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D70964-8C67-4C79-A8E9-1B3C921D89DB}">
      <dsp:nvSpPr>
        <dsp:cNvPr id="0" name=""/>
        <dsp:cNvSpPr/>
      </dsp:nvSpPr>
      <dsp:spPr>
        <a:xfrm>
          <a:off x="277356" y="1425738"/>
          <a:ext cx="4971386" cy="1076646"/>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768" tIns="0" rIns="146768" bIns="0" numCol="1" spcCol="1270" anchor="ctr" anchorCtr="0">
          <a:noAutofit/>
        </a:bodyPr>
        <a:lstStyle/>
        <a:p>
          <a:pPr lvl="0" algn="l" defTabSz="889000">
            <a:lnSpc>
              <a:spcPct val="90000"/>
            </a:lnSpc>
            <a:spcBef>
              <a:spcPct val="0"/>
            </a:spcBef>
            <a:spcAft>
              <a:spcPct val="35000"/>
            </a:spcAft>
          </a:pPr>
          <a:r>
            <a:rPr lang="en-US" sz="2000" b="1" kern="1200" dirty="0"/>
            <a:t>Breastfeeding = Oxytocin</a:t>
          </a:r>
        </a:p>
        <a:p>
          <a:pPr lvl="0" algn="l" defTabSz="889000">
            <a:lnSpc>
              <a:spcPct val="90000"/>
            </a:lnSpc>
            <a:spcBef>
              <a:spcPct val="0"/>
            </a:spcBef>
            <a:spcAft>
              <a:spcPct val="35000"/>
            </a:spcAft>
          </a:pPr>
          <a:r>
            <a:rPr lang="en-US" sz="2000" kern="1200" dirty="0"/>
            <a:t>Strengthens the bond, increases protective behaviors, decreases cortisol (stress) levels </a:t>
          </a:r>
        </a:p>
      </dsp:txBody>
      <dsp:txXfrm>
        <a:off x="329914" y="1478296"/>
        <a:ext cx="4866270" cy="971530"/>
      </dsp:txXfrm>
    </dsp:sp>
    <dsp:sp modelId="{085216D9-631A-4F56-9233-335C613DD837}">
      <dsp:nvSpPr>
        <dsp:cNvPr id="0" name=""/>
        <dsp:cNvSpPr/>
      </dsp:nvSpPr>
      <dsp:spPr>
        <a:xfrm>
          <a:off x="0" y="3658638"/>
          <a:ext cx="5547122" cy="453600"/>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1AA9E5-C83B-4DEC-882C-802DA88EDA38}">
      <dsp:nvSpPr>
        <dsp:cNvPr id="0" name=""/>
        <dsp:cNvSpPr/>
      </dsp:nvSpPr>
      <dsp:spPr>
        <a:xfrm>
          <a:off x="277356" y="2787505"/>
          <a:ext cx="4992431" cy="1136812"/>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768" tIns="0" rIns="146768" bIns="0" numCol="1" spcCol="1270" anchor="ctr" anchorCtr="0">
          <a:noAutofit/>
        </a:bodyPr>
        <a:lstStyle/>
        <a:p>
          <a:pPr lvl="0" algn="l" defTabSz="889000">
            <a:lnSpc>
              <a:spcPct val="90000"/>
            </a:lnSpc>
            <a:spcBef>
              <a:spcPct val="0"/>
            </a:spcBef>
            <a:spcAft>
              <a:spcPct val="35000"/>
            </a:spcAft>
          </a:pPr>
          <a:r>
            <a:rPr lang="en-US" sz="2000" b="1" kern="1200" dirty="0"/>
            <a:t>Strong Bond</a:t>
          </a:r>
        </a:p>
        <a:p>
          <a:pPr lvl="0" algn="l" defTabSz="889000">
            <a:lnSpc>
              <a:spcPct val="90000"/>
            </a:lnSpc>
            <a:spcBef>
              <a:spcPct val="0"/>
            </a:spcBef>
            <a:spcAft>
              <a:spcPct val="35000"/>
            </a:spcAft>
          </a:pPr>
          <a:r>
            <a:rPr lang="en-US" sz="2000" kern="1200" dirty="0"/>
            <a:t>Strong attachment to baby provides incentive to stay sober</a:t>
          </a:r>
        </a:p>
      </dsp:txBody>
      <dsp:txXfrm>
        <a:off x="332851" y="2843000"/>
        <a:ext cx="4881441" cy="1025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67F1C-231F-4580-8759-C601EF099F03}">
      <dsp:nvSpPr>
        <dsp:cNvPr id="0" name=""/>
        <dsp:cNvSpPr/>
      </dsp:nvSpPr>
      <dsp:spPr>
        <a:xfrm>
          <a:off x="5444021" y="4139927"/>
          <a:ext cx="3007535" cy="1948201"/>
        </a:xfrm>
        <a:prstGeom prst="roundRect">
          <a:avLst>
            <a:gd name="adj" fmla="val 10000"/>
          </a:avLst>
        </a:prstGeom>
        <a:solidFill>
          <a:schemeClr val="lt1">
            <a:alpha val="90000"/>
            <a:hueOff val="0"/>
            <a:satOff val="0"/>
            <a:lumOff val="0"/>
            <a:alphaOff val="0"/>
          </a:schemeClr>
        </a:solidFill>
        <a:ln w="76200" cap="rnd"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Allows for improved outcomes</a:t>
          </a:r>
        </a:p>
      </dsp:txBody>
      <dsp:txXfrm>
        <a:off x="6389077" y="4669774"/>
        <a:ext cx="2019683" cy="1375558"/>
      </dsp:txXfrm>
    </dsp:sp>
    <dsp:sp modelId="{DD3ED692-CA0B-4311-9526-7643C66EE590}">
      <dsp:nvSpPr>
        <dsp:cNvPr id="0" name=""/>
        <dsp:cNvSpPr/>
      </dsp:nvSpPr>
      <dsp:spPr>
        <a:xfrm>
          <a:off x="406462" y="4139927"/>
          <a:ext cx="3007535" cy="1948201"/>
        </a:xfrm>
        <a:prstGeom prst="roundRect">
          <a:avLst>
            <a:gd name="adj" fmla="val 10000"/>
          </a:avLst>
        </a:prstGeom>
        <a:solidFill>
          <a:schemeClr val="lt1">
            <a:alpha val="90000"/>
            <a:hueOff val="0"/>
            <a:satOff val="0"/>
            <a:lumOff val="0"/>
            <a:alphaOff val="0"/>
          </a:schemeClr>
        </a:solidFill>
        <a:ln w="76200" cap="rnd"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Provide a network of support and guidance</a:t>
          </a:r>
        </a:p>
      </dsp:txBody>
      <dsp:txXfrm>
        <a:off x="449258" y="4669774"/>
        <a:ext cx="2019683" cy="1375558"/>
      </dsp:txXfrm>
    </dsp:sp>
    <dsp:sp modelId="{005A143D-5272-4453-BD3C-C7305A2BFAC0}">
      <dsp:nvSpPr>
        <dsp:cNvPr id="0" name=""/>
        <dsp:cNvSpPr/>
      </dsp:nvSpPr>
      <dsp:spPr>
        <a:xfrm>
          <a:off x="5393765" y="0"/>
          <a:ext cx="2940227" cy="1948201"/>
        </a:xfrm>
        <a:prstGeom prst="roundRect">
          <a:avLst>
            <a:gd name="adj" fmla="val 10000"/>
          </a:avLst>
        </a:prstGeom>
        <a:solidFill>
          <a:schemeClr val="lt1">
            <a:alpha val="90000"/>
            <a:hueOff val="0"/>
            <a:satOff val="0"/>
            <a:lumOff val="0"/>
            <a:alphaOff val="0"/>
          </a:schemeClr>
        </a:solidFill>
        <a:ln w="76200" cap="rnd"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ctr" defTabSz="889000">
            <a:lnSpc>
              <a:spcPct val="90000"/>
            </a:lnSpc>
            <a:spcBef>
              <a:spcPct val="0"/>
            </a:spcBef>
            <a:spcAft>
              <a:spcPct val="15000"/>
            </a:spcAft>
            <a:buChar char="••"/>
          </a:pPr>
          <a:r>
            <a:rPr lang="en-US" sz="2000" kern="1200" dirty="0"/>
            <a:t>Strong mother-infant bond increases protective behaviors</a:t>
          </a:r>
        </a:p>
      </dsp:txBody>
      <dsp:txXfrm>
        <a:off x="6318629" y="42796"/>
        <a:ext cx="1972566" cy="1375558"/>
      </dsp:txXfrm>
    </dsp:sp>
    <dsp:sp modelId="{83427218-D0A0-4C47-AAC5-44758DEA7956}">
      <dsp:nvSpPr>
        <dsp:cNvPr id="0" name=""/>
        <dsp:cNvSpPr/>
      </dsp:nvSpPr>
      <dsp:spPr>
        <a:xfrm>
          <a:off x="378311" y="18663"/>
          <a:ext cx="3088919" cy="1948201"/>
        </a:xfrm>
        <a:prstGeom prst="roundRect">
          <a:avLst>
            <a:gd name="adj" fmla="val 10000"/>
          </a:avLst>
        </a:prstGeom>
        <a:solidFill>
          <a:schemeClr val="lt1">
            <a:alpha val="90000"/>
            <a:hueOff val="0"/>
            <a:satOff val="0"/>
            <a:lumOff val="0"/>
            <a:alphaOff val="0"/>
          </a:schemeClr>
        </a:solidFill>
        <a:ln w="76200" cap="rnd"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Empower mom to positively contribute to infant's care</a:t>
          </a:r>
        </a:p>
      </dsp:txBody>
      <dsp:txXfrm>
        <a:off x="421107" y="61459"/>
        <a:ext cx="2076651" cy="1375558"/>
      </dsp:txXfrm>
    </dsp:sp>
    <dsp:sp modelId="{5818FD40-9853-443E-B7A2-246686C842D8}">
      <dsp:nvSpPr>
        <dsp:cNvPr id="0" name=""/>
        <dsp:cNvSpPr/>
      </dsp:nvSpPr>
      <dsp:spPr>
        <a:xfrm>
          <a:off x="1646358" y="347023"/>
          <a:ext cx="2636159" cy="2636159"/>
        </a:xfrm>
        <a:prstGeom prst="pieWedg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Early Success</a:t>
          </a:r>
        </a:p>
      </dsp:txBody>
      <dsp:txXfrm>
        <a:off x="2418471" y="1119136"/>
        <a:ext cx="1864046" cy="1864046"/>
      </dsp:txXfrm>
    </dsp:sp>
    <dsp:sp modelId="{2E57031B-EF39-40D1-8A5F-5E2ACB7CF572}">
      <dsp:nvSpPr>
        <dsp:cNvPr id="0" name=""/>
        <dsp:cNvSpPr/>
      </dsp:nvSpPr>
      <dsp:spPr>
        <a:xfrm rot="5400000">
          <a:off x="4404281" y="347023"/>
          <a:ext cx="2636159" cy="2636159"/>
        </a:xfrm>
        <a:prstGeom prst="pieWedg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Sustained Sobriety</a:t>
          </a:r>
        </a:p>
      </dsp:txBody>
      <dsp:txXfrm rot="-5400000">
        <a:off x="4404281" y="1119136"/>
        <a:ext cx="1864046" cy="1864046"/>
      </dsp:txXfrm>
    </dsp:sp>
    <dsp:sp modelId="{83C9FAF6-802B-4F02-BAB6-5E95117CF2A2}">
      <dsp:nvSpPr>
        <dsp:cNvPr id="0" name=""/>
        <dsp:cNvSpPr/>
      </dsp:nvSpPr>
      <dsp:spPr>
        <a:xfrm rot="10800000">
          <a:off x="4404281" y="3104945"/>
          <a:ext cx="2636159" cy="2636159"/>
        </a:xfrm>
        <a:prstGeom prst="pieWedg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Stable Environment</a:t>
          </a:r>
        </a:p>
      </dsp:txBody>
      <dsp:txXfrm rot="10800000">
        <a:off x="4404281" y="3104945"/>
        <a:ext cx="1864046" cy="1864046"/>
      </dsp:txXfrm>
    </dsp:sp>
    <dsp:sp modelId="{22760BBE-4BCF-4CD2-84CE-4ACBEF74937C}">
      <dsp:nvSpPr>
        <dsp:cNvPr id="0" name=""/>
        <dsp:cNvSpPr/>
      </dsp:nvSpPr>
      <dsp:spPr>
        <a:xfrm rot="16200000">
          <a:off x="1646358" y="3104945"/>
          <a:ext cx="2636159" cy="2636159"/>
        </a:xfrm>
        <a:prstGeom prst="pieWedg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Strengthened Families</a:t>
          </a:r>
        </a:p>
      </dsp:txBody>
      <dsp:txXfrm rot="5400000">
        <a:off x="2418471" y="3104945"/>
        <a:ext cx="1864046" cy="1864046"/>
      </dsp:txXfrm>
    </dsp:sp>
    <dsp:sp modelId="{545F2479-2BFC-4EF2-A7F4-EA4B05C2D4C1}">
      <dsp:nvSpPr>
        <dsp:cNvPr id="0" name=""/>
        <dsp:cNvSpPr/>
      </dsp:nvSpPr>
      <dsp:spPr>
        <a:xfrm>
          <a:off x="3888312" y="2496132"/>
          <a:ext cx="910175" cy="791456"/>
        </a:xfrm>
        <a:prstGeom prst="circularArrow">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E4D15-23D5-4318-A4BE-9A5EBDC861A2}">
      <dsp:nvSpPr>
        <dsp:cNvPr id="0" name=""/>
        <dsp:cNvSpPr/>
      </dsp:nvSpPr>
      <dsp:spPr>
        <a:xfrm rot="10800000">
          <a:off x="3888312" y="2800539"/>
          <a:ext cx="910175" cy="791456"/>
        </a:xfrm>
        <a:prstGeom prst="circularArrow">
          <a:avLst/>
        </a:prstGeom>
        <a:solidFill>
          <a:schemeClr val="accent2">
            <a:tint val="4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84A4C-9A35-4E5B-90D1-72D381166180}">
      <dsp:nvSpPr>
        <dsp:cNvPr id="0" name=""/>
        <dsp:cNvSpPr/>
      </dsp:nvSpPr>
      <dsp:spPr>
        <a:xfrm>
          <a:off x="688839" y="506244"/>
          <a:ext cx="2497865" cy="194230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rPr>
            <a:t>Assured no additional exposure to illicit drugs </a:t>
          </a:r>
          <a:r>
            <a:rPr lang="en-US" sz="2000" b="1" u="sng" kern="1200" dirty="0">
              <a:solidFill>
                <a:schemeClr val="tx1"/>
              </a:solidFill>
            </a:rPr>
            <a:t>while baby is hospitalized</a:t>
          </a:r>
        </a:p>
      </dsp:txBody>
      <dsp:txXfrm>
        <a:off x="1054643" y="790688"/>
        <a:ext cx="1766257" cy="1373419"/>
      </dsp:txXfrm>
    </dsp:sp>
    <dsp:sp modelId="{5A004C0B-F7AE-4523-9022-EAA725E9EB45}">
      <dsp:nvSpPr>
        <dsp:cNvPr id="0" name=""/>
        <dsp:cNvSpPr/>
      </dsp:nvSpPr>
      <dsp:spPr>
        <a:xfrm>
          <a:off x="474163" y="2497397"/>
          <a:ext cx="389150" cy="389143"/>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EF852D-D5C1-4D74-90A0-05CDB70982CA}">
      <dsp:nvSpPr>
        <dsp:cNvPr id="0" name=""/>
        <dsp:cNvSpPr/>
      </dsp:nvSpPr>
      <dsp:spPr>
        <a:xfrm>
          <a:off x="3407303" y="3466945"/>
          <a:ext cx="281775" cy="28204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63D0D-A119-49A0-BF73-3178A2CAF6A5}">
      <dsp:nvSpPr>
        <dsp:cNvPr id="0" name=""/>
        <dsp:cNvSpPr/>
      </dsp:nvSpPr>
      <dsp:spPr>
        <a:xfrm>
          <a:off x="6056518" y="1647944"/>
          <a:ext cx="281775" cy="282047"/>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A443C5-587B-4ACE-84BC-340046D25B45}">
      <dsp:nvSpPr>
        <dsp:cNvPr id="0" name=""/>
        <dsp:cNvSpPr/>
      </dsp:nvSpPr>
      <dsp:spPr>
        <a:xfrm>
          <a:off x="4708158" y="3766978"/>
          <a:ext cx="389150" cy="389143"/>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B01B9-58E6-4338-948D-3CC45F8C77B5}">
      <dsp:nvSpPr>
        <dsp:cNvPr id="0" name=""/>
        <dsp:cNvSpPr/>
      </dsp:nvSpPr>
      <dsp:spPr>
        <a:xfrm>
          <a:off x="3487346" y="621537"/>
          <a:ext cx="281775" cy="282047"/>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49EBC-1FC2-41C5-8E08-63711A7FE72B}">
      <dsp:nvSpPr>
        <dsp:cNvPr id="0" name=""/>
        <dsp:cNvSpPr/>
      </dsp:nvSpPr>
      <dsp:spPr>
        <a:xfrm>
          <a:off x="3045813" y="1024278"/>
          <a:ext cx="281775" cy="282047"/>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BED53-FD70-4B88-822D-7CDB6A77E9E2}">
      <dsp:nvSpPr>
        <dsp:cNvPr id="0" name=""/>
        <dsp:cNvSpPr/>
      </dsp:nvSpPr>
      <dsp:spPr>
        <a:xfrm>
          <a:off x="3874204" y="277646"/>
          <a:ext cx="2854394" cy="2097897"/>
        </a:xfrm>
        <a:prstGeom prst="ellipse">
          <a:avLst/>
        </a:prstGeom>
        <a:solidFill>
          <a:schemeClr val="accent5"/>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Risks associated with </a:t>
          </a:r>
          <a:r>
            <a:rPr lang="en-US" sz="2400" b="1" i="1" u="sng" kern="1200" dirty="0"/>
            <a:t>not</a:t>
          </a:r>
          <a:r>
            <a:rPr lang="en-US" sz="2400" b="1" kern="1200" dirty="0"/>
            <a:t> receiving human milk</a:t>
          </a:r>
        </a:p>
      </dsp:txBody>
      <dsp:txXfrm>
        <a:off x="4292220" y="584876"/>
        <a:ext cx="2018362" cy="1483437"/>
      </dsp:txXfrm>
    </dsp:sp>
    <dsp:sp modelId="{94557AF0-58E7-4DB4-AB56-24854FB3D2AA}">
      <dsp:nvSpPr>
        <dsp:cNvPr id="0" name=""/>
        <dsp:cNvSpPr/>
      </dsp:nvSpPr>
      <dsp:spPr>
        <a:xfrm>
          <a:off x="3935064" y="633800"/>
          <a:ext cx="389150" cy="389143"/>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B8853-EA85-4410-9A7B-11BF0F524BE2}">
      <dsp:nvSpPr>
        <dsp:cNvPr id="0" name=""/>
        <dsp:cNvSpPr/>
      </dsp:nvSpPr>
      <dsp:spPr>
        <a:xfrm>
          <a:off x="3475390" y="1704299"/>
          <a:ext cx="703463" cy="703483"/>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12009C-96D5-41CC-8CA8-5B05B795785D}">
      <dsp:nvSpPr>
        <dsp:cNvPr id="0" name=""/>
        <dsp:cNvSpPr/>
      </dsp:nvSpPr>
      <dsp:spPr>
        <a:xfrm>
          <a:off x="6314133" y="430048"/>
          <a:ext cx="2220266" cy="1939632"/>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Mom with no increased mothering hormones</a:t>
          </a:r>
        </a:p>
      </dsp:txBody>
      <dsp:txXfrm>
        <a:off x="6639283" y="714101"/>
        <a:ext cx="1569966" cy="1371526"/>
      </dsp:txXfrm>
    </dsp:sp>
    <dsp:sp modelId="{0649E8B4-0575-4CD6-B307-6FD8AD226F89}">
      <dsp:nvSpPr>
        <dsp:cNvPr id="0" name=""/>
        <dsp:cNvSpPr/>
      </dsp:nvSpPr>
      <dsp:spPr>
        <a:xfrm>
          <a:off x="6570377" y="2284910"/>
          <a:ext cx="389150" cy="389143"/>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1AF9C-4287-4900-995C-9F2A2D92ED9E}">
      <dsp:nvSpPr>
        <dsp:cNvPr id="0" name=""/>
        <dsp:cNvSpPr/>
      </dsp:nvSpPr>
      <dsp:spPr>
        <a:xfrm>
          <a:off x="1104940" y="3535618"/>
          <a:ext cx="281775" cy="28204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3488C-15CE-400A-ADD1-9DEF1F0E6C3B}">
      <dsp:nvSpPr>
        <dsp:cNvPr id="0" name=""/>
        <dsp:cNvSpPr/>
      </dsp:nvSpPr>
      <dsp:spPr>
        <a:xfrm>
          <a:off x="3914891" y="3134211"/>
          <a:ext cx="281775" cy="282047"/>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512951D5-7212-4D21-91AC-B869B9B46149}" type="datetimeFigureOut">
              <a:rPr lang="en-US" smtClean="0"/>
              <a:pPr/>
              <a:t>9/27/2018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D0090D80-2B7B-4CCE-AFAF-4184B5D0513E}" type="slidenum">
              <a:rPr lang="en-US" smtClean="0"/>
              <a:pPr/>
              <a:t>‹#›</a:t>
            </a:fld>
            <a:endParaRPr lang="en-US"/>
          </a:p>
        </p:txBody>
      </p:sp>
    </p:spTree>
    <p:extLst>
      <p:ext uri="{BB962C8B-B14F-4D97-AF65-F5344CB8AC3E}">
        <p14:creationId xmlns:p14="http://schemas.microsoft.com/office/powerpoint/2010/main" val="2428922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F4A7D0A-441F-4918-BC1F-55EEF5352DFD}" type="datetimeFigureOut">
              <a:rPr lang="en-US" smtClean="0"/>
              <a:pPr/>
              <a:t>9/27/2018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4" tIns="46582" rIns="93164"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8E3FC446-373A-4D92-AD10-E7AAA8E02422}" type="slidenum">
              <a:rPr lang="en-US" smtClean="0"/>
              <a:pPr/>
              <a:t>‹#›</a:t>
            </a:fld>
            <a:endParaRPr lang="en-US"/>
          </a:p>
        </p:txBody>
      </p:sp>
    </p:spTree>
    <p:extLst>
      <p:ext uri="{BB962C8B-B14F-4D97-AF65-F5344CB8AC3E}">
        <p14:creationId xmlns:p14="http://schemas.microsoft.com/office/powerpoint/2010/main" val="193401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 those diagnosed with a substance abuse disorder in 2016, only 1 in 5 got  treatment, </a:t>
            </a:r>
          </a:p>
        </p:txBody>
      </p:sp>
      <p:sp>
        <p:nvSpPr>
          <p:cNvPr id="4" name="Slide Number Placeholder 3"/>
          <p:cNvSpPr>
            <a:spLocks noGrp="1"/>
          </p:cNvSpPr>
          <p:nvPr>
            <p:ph type="sldNum" sz="quarter" idx="10"/>
          </p:nvPr>
        </p:nvSpPr>
        <p:spPr/>
        <p:txBody>
          <a:bodyPr/>
          <a:lstStyle/>
          <a:p>
            <a:fld id="{B0590662-9EE1-4BF5-9751-2A23BEC5AD38}" type="slidenum">
              <a:rPr lang="en-US" smtClean="0"/>
              <a:pPr/>
              <a:t>3</a:t>
            </a:fld>
            <a:endParaRPr lang="en-US"/>
          </a:p>
        </p:txBody>
      </p:sp>
    </p:spTree>
    <p:extLst>
      <p:ext uri="{BB962C8B-B14F-4D97-AF65-F5344CB8AC3E}">
        <p14:creationId xmlns:p14="http://schemas.microsoft.com/office/powerpoint/2010/main" val="2731956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Review of over 57 million American women admitted for delivery in the Nationwide Inpatient Sample</a:t>
            </a:r>
          </a:p>
          <a:p>
            <a:r>
              <a:rPr lang="en-US" dirty="0"/>
              <a:t>After controlling for age, race, payor, previous cesarean, multiples, preexisting medical conditions</a:t>
            </a:r>
          </a:p>
          <a:p>
            <a:endParaRPr lang="en-US" dirty="0"/>
          </a:p>
          <a:p>
            <a:r>
              <a:rPr lang="en-US" dirty="0"/>
              <a:t>Table 3 for substance abuse talk</a:t>
            </a:r>
          </a:p>
        </p:txBody>
      </p:sp>
      <p:sp>
        <p:nvSpPr>
          <p:cNvPr id="4" name="Slide Number Placeholder 3"/>
          <p:cNvSpPr>
            <a:spLocks noGrp="1"/>
          </p:cNvSpPr>
          <p:nvPr>
            <p:ph type="sldNum" sz="quarter" idx="10"/>
          </p:nvPr>
        </p:nvSpPr>
        <p:spPr/>
        <p:txBody>
          <a:bodyPr/>
          <a:lstStyle/>
          <a:p>
            <a:fld id="{8E3FC446-373A-4D92-AD10-E7AAA8E02422}" type="slidenum">
              <a:rPr lang="en-US" smtClean="0"/>
              <a:pPr/>
              <a:t>16</a:t>
            </a:fld>
            <a:endParaRPr lang="en-US"/>
          </a:p>
        </p:txBody>
      </p:sp>
    </p:spTree>
    <p:extLst>
      <p:ext uri="{BB962C8B-B14F-4D97-AF65-F5344CB8AC3E}">
        <p14:creationId xmlns:p14="http://schemas.microsoft.com/office/powerpoint/2010/main" val="46281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7" eaLnBrk="0" fontAlgn="base" hangingPunct="0">
              <a:spcBef>
                <a:spcPct val="30000"/>
              </a:spcBef>
              <a:spcAft>
                <a:spcPct val="0"/>
              </a:spcAft>
              <a:defRPr/>
            </a:pPr>
            <a:r>
              <a:rPr lang="en-US" dirty="0"/>
              <a:t>The neonatal abstinence Finnegan scoring system is the most widely used of these methods and assesses 31 specific clinical features.  Pharmacologic therapy is generally started with three or more scores above eight, or two scores above 12.  Each institution decides upon the number of consecutive scores below a threshold value for initiation of weaning.</a:t>
            </a:r>
          </a:p>
          <a:p>
            <a:pPr defTabSz="931647" eaLnBrk="0" fontAlgn="base" hangingPunct="0">
              <a:spcBef>
                <a:spcPct val="30000"/>
              </a:spcBef>
              <a:spcAft>
                <a:spcPct val="0"/>
              </a:spcAft>
              <a:defRPr/>
            </a:pPr>
            <a:endParaRPr lang="en-US" dirty="0"/>
          </a:p>
          <a:p>
            <a:pPr defTabSz="931647" eaLnBrk="0" fontAlgn="base" hangingPunct="0">
              <a:spcBef>
                <a:spcPct val="30000"/>
              </a:spcBef>
              <a:spcAft>
                <a:spcPct val="0"/>
              </a:spcAft>
              <a:defRPr/>
            </a:pPr>
            <a:r>
              <a:rPr lang="en-US" dirty="0"/>
              <a:t>Timing, onset, severity of symptoms vary by opioid</a:t>
            </a:r>
          </a:p>
          <a:p>
            <a:endParaRPr lang="en-US" dirty="0"/>
          </a:p>
        </p:txBody>
      </p:sp>
      <p:sp>
        <p:nvSpPr>
          <p:cNvPr id="4" name="Slide Number Placeholder 3"/>
          <p:cNvSpPr>
            <a:spLocks noGrp="1"/>
          </p:cNvSpPr>
          <p:nvPr>
            <p:ph type="sldNum" sz="quarter" idx="10"/>
          </p:nvPr>
        </p:nvSpPr>
        <p:spPr/>
        <p:txBody>
          <a:bodyPr/>
          <a:lstStyle/>
          <a:p>
            <a:pPr>
              <a:defRPr/>
            </a:pPr>
            <a:fld id="{9EE1731D-A64D-495D-97F7-8F2A8E656D46}" type="slidenum">
              <a:rPr lang="en-US" smtClean="0"/>
              <a:pPr>
                <a:defRPr/>
              </a:pPr>
              <a:t>17</a:t>
            </a:fld>
            <a:endParaRPr lang="en-US"/>
          </a:p>
        </p:txBody>
      </p:sp>
    </p:spTree>
    <p:extLst>
      <p:ext uri="{BB962C8B-B14F-4D97-AF65-F5344CB8AC3E}">
        <p14:creationId xmlns:p14="http://schemas.microsoft.com/office/powerpoint/2010/main" val="48014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Used to refer to these disorders as substance abuse (shaming).</a:t>
            </a:r>
          </a:p>
          <a:p>
            <a:r>
              <a:rPr lang="en-US" dirty="0"/>
              <a:t>Substance misuse refers to  milder forms. The DSM V combines the two previously characterized disorders of substance abuse and substance dependence into a single disorder, with mild moderate or severe</a:t>
            </a:r>
            <a:r>
              <a:rPr lang="en-US" baseline="0" dirty="0"/>
              <a:t> sub-classifications</a:t>
            </a:r>
          </a:p>
          <a:p>
            <a:r>
              <a:rPr lang="en-US" baseline="0" dirty="0"/>
              <a:t>Addiction is characterized by have a severe substance use disorder (compulsive use)</a:t>
            </a:r>
          </a:p>
          <a:p>
            <a:r>
              <a:rPr lang="en-US" baseline="0" dirty="0"/>
              <a:t>Not an “all or none”.  Addiction occurs over time and is progressive.</a:t>
            </a:r>
          </a:p>
          <a:p>
            <a:pPr>
              <a:buFont typeface="Arial" pitchFamily="34" charset="0"/>
              <a:buChar char="•"/>
            </a:pPr>
            <a:r>
              <a:rPr lang="en-US" baseline="0" dirty="0"/>
              <a:t>It is therefore advisable to identify emerging disorder and intervene (evidence based) to stop the process before it becomes more chronic, more complex, and difficult to treat.</a:t>
            </a:r>
          </a:p>
          <a:p>
            <a:pPr>
              <a:buFont typeface="Arial" pitchFamily="34" charset="0"/>
              <a:buChar char="•"/>
            </a:pPr>
            <a:endParaRPr lang="en-US" baseline="0" dirty="0"/>
          </a:p>
          <a:p>
            <a:pPr>
              <a:buFont typeface="Arial" pitchFamily="34" charset="0"/>
              <a:buChar char="•"/>
            </a:pPr>
            <a:r>
              <a:rPr lang="en-US" baseline="0" dirty="0"/>
              <a:t>Definition of addiction</a:t>
            </a:r>
          </a:p>
          <a:p>
            <a:r>
              <a:rPr lang="en-US" b="1" dirty="0">
                <a:latin typeface="Times New Roman" pitchFamily="18" charset="0"/>
              </a:rPr>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p>
          <a:p>
            <a:r>
              <a:rPr lang="en-US" b="1" dirty="0">
                <a:latin typeface="Times New Roman" pitchFamily="18" charset="0"/>
              </a:rPr>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0590662-9EE1-4BF5-9751-2A23BEC5AD38}" type="slidenum">
              <a:rPr lang="en-US" smtClean="0"/>
              <a:pPr/>
              <a:t>18</a:t>
            </a:fld>
            <a:endParaRPr lang="en-US"/>
          </a:p>
        </p:txBody>
      </p:sp>
    </p:spTree>
    <p:extLst>
      <p:ext uri="{BB962C8B-B14F-4D97-AF65-F5344CB8AC3E}">
        <p14:creationId xmlns:p14="http://schemas.microsoft.com/office/powerpoint/2010/main" val="119043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Manifests differently</a:t>
            </a:r>
            <a:r>
              <a:rPr lang="en-US" baseline="0" dirty="0"/>
              <a:t> in different individuals, duration of these cycles vary by individual and by drug.</a:t>
            </a:r>
          </a:p>
          <a:p>
            <a:r>
              <a:rPr lang="en-US" baseline="0" dirty="0"/>
              <a:t>Addiction cycle tends to intensify over time</a:t>
            </a:r>
          </a:p>
          <a:p>
            <a:r>
              <a:rPr lang="en-US" baseline="0" dirty="0"/>
              <a:t>Impulsive use gives way to compulsive use</a:t>
            </a:r>
          </a:p>
          <a:p>
            <a:r>
              <a:rPr lang="en-US" baseline="0" dirty="0"/>
              <a:t>Positive reinforcement gives way to negative reinforcement</a:t>
            </a:r>
          </a:p>
          <a:p>
            <a:endParaRPr lang="en-US" baseline="0" dirty="0"/>
          </a:p>
          <a:p>
            <a:pPr rtl="0" eaLnBrk="1" fontAlgn="t" latinLnBrk="0" hangingPunct="1"/>
            <a:r>
              <a:rPr lang="en-US" b="1" dirty="0"/>
              <a:t>Early: </a:t>
            </a:r>
            <a:r>
              <a:rPr lang="en-US" dirty="0"/>
              <a:t>Yawning,, Lacrimation, craving. Sweating, irritability, rhinorrhea, hot and cold</a:t>
            </a:r>
          </a:p>
          <a:p>
            <a:pPr rtl="0" eaLnBrk="1" fontAlgn="t" latinLnBrk="0" hangingPunct="1"/>
            <a:endParaRPr lang="en-US" dirty="0"/>
          </a:p>
          <a:p>
            <a:pPr rtl="0" eaLnBrk="1" fontAlgn="t" latinLnBrk="0" hangingPunct="1"/>
            <a:r>
              <a:rPr lang="en-US" b="1" dirty="0"/>
              <a:t>Intermediate: </a:t>
            </a:r>
            <a:r>
              <a:rPr lang="en-US" dirty="0"/>
              <a:t>Gooseflesh, dilated pupils, flushing, tachycardia, twitching, tremor, restlessness, Rhinorrhea, Flushing, Nausea, Vomiting, Tachycardia, Abdominal cramps, Irritability, Anxiety, Anorexia</a:t>
            </a:r>
          </a:p>
          <a:p>
            <a:pPr rtl="0" eaLnBrk="1" fontAlgn="t" latinLnBrk="0" hangingPunct="1"/>
            <a:endParaRPr lang="en-US" dirty="0"/>
          </a:p>
          <a:p>
            <a:pPr rtl="0" eaLnBrk="1" fontAlgn="t" latinLnBrk="0" hangingPunct="1"/>
            <a:r>
              <a:rPr lang="en-US" b="1" dirty="0"/>
              <a:t>Late</a:t>
            </a:r>
            <a:endParaRPr lang="en-US" dirty="0"/>
          </a:p>
          <a:p>
            <a:pPr rtl="0" eaLnBrk="1" fontAlgn="auto" latinLnBrk="0" hangingPunct="1"/>
            <a:r>
              <a:rPr lang="en-US" dirty="0"/>
              <a:t>Diarrhea, Muscle spasms, Vomiting, Bone and joint aching, Restlessness, Irritability, Insomnia, Sneezing, Hypertension, Increased resp. rate, Tachycardia</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0590662-9EE1-4BF5-9751-2A23BEC5AD38}" type="slidenum">
              <a:rPr lang="en-US" smtClean="0"/>
              <a:pPr/>
              <a:t>19</a:t>
            </a:fld>
            <a:endParaRPr lang="en-US"/>
          </a:p>
        </p:txBody>
      </p:sp>
    </p:spTree>
    <p:extLst>
      <p:ext uri="{BB962C8B-B14F-4D97-AF65-F5344CB8AC3E}">
        <p14:creationId xmlns:p14="http://schemas.microsoft.com/office/powerpoint/2010/main" val="3290378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5" indent="-174685">
              <a:buFont typeface="Arial" panose="020B0604020202020204" pitchFamily="34" charset="0"/>
              <a:buChar char="•"/>
            </a:pPr>
            <a:r>
              <a:rPr lang="en-US" dirty="0"/>
              <a:t>The transition from acute to chronic use.</a:t>
            </a:r>
          </a:p>
          <a:p>
            <a:pPr marL="174685" indent="-174685">
              <a:buFont typeface="Arial" panose="020B0604020202020204" pitchFamily="34" charset="0"/>
              <a:buChar char="•"/>
            </a:pPr>
            <a:r>
              <a:rPr lang="en-US" dirty="0"/>
              <a:t>The modulation moves from Normal-Euphoric to Normal-Withdrawal. Consider living life fully vs. living life obsessed with cravings and feeling physically ill.</a:t>
            </a:r>
          </a:p>
          <a:p>
            <a:pPr marL="174685" indent="-174685">
              <a:buFont typeface="Arial" panose="020B0604020202020204" pitchFamily="34" charset="0"/>
              <a:buChar char="•"/>
            </a:pPr>
            <a:r>
              <a:rPr lang="en-US" dirty="0"/>
              <a:t>The opioid dependent person chases the Normal through continued opioid use. The euphoria is but a memory—but a powerful memory nonetheless.</a:t>
            </a:r>
          </a:p>
        </p:txBody>
      </p:sp>
      <p:sp>
        <p:nvSpPr>
          <p:cNvPr id="4" name="Slide Number Placeholder 3"/>
          <p:cNvSpPr>
            <a:spLocks noGrp="1"/>
          </p:cNvSpPr>
          <p:nvPr>
            <p:ph type="sldNum" sz="quarter" idx="10"/>
          </p:nvPr>
        </p:nvSpPr>
        <p:spPr/>
        <p:txBody>
          <a:bodyPr/>
          <a:lstStyle/>
          <a:p>
            <a:fld id="{506AD56C-9A50-4194-B74B-32C9B481BB94}" type="slidenum">
              <a:rPr lang="en-US" smtClean="0"/>
              <a:pPr/>
              <a:t>20</a:t>
            </a:fld>
            <a:endParaRPr lang="en-US" dirty="0"/>
          </a:p>
        </p:txBody>
      </p:sp>
    </p:spTree>
    <p:extLst>
      <p:ext uri="{BB962C8B-B14F-4D97-AF65-F5344CB8AC3E}">
        <p14:creationId xmlns:p14="http://schemas.microsoft.com/office/powerpoint/2010/main" val="266714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thing – connect people first with the thing they need</a:t>
            </a:r>
            <a:r>
              <a:rPr lang="en-US" baseline="0" dirty="0"/>
              <a:t> the most. The sooner we can help people get to a place where they can participate in recovery, the sooner they can be in recovery</a:t>
            </a:r>
            <a:endParaRPr lang="en-US" dirty="0"/>
          </a:p>
        </p:txBody>
      </p:sp>
      <p:sp>
        <p:nvSpPr>
          <p:cNvPr id="4" name="Slide Number Placeholder 3"/>
          <p:cNvSpPr>
            <a:spLocks noGrp="1"/>
          </p:cNvSpPr>
          <p:nvPr>
            <p:ph type="sldNum" sz="quarter" idx="10"/>
          </p:nvPr>
        </p:nvSpPr>
        <p:spPr/>
        <p:txBody>
          <a:bodyPr/>
          <a:lstStyle/>
          <a:p>
            <a:fld id="{506AD56C-9A50-4194-B74B-32C9B481BB94}" type="slidenum">
              <a:rPr lang="en-US" smtClean="0"/>
              <a:pPr/>
              <a:t>21</a:t>
            </a:fld>
            <a:endParaRPr lang="en-US" dirty="0"/>
          </a:p>
        </p:txBody>
      </p:sp>
    </p:spTree>
    <p:extLst>
      <p:ext uri="{BB962C8B-B14F-4D97-AF65-F5344CB8AC3E}">
        <p14:creationId xmlns:p14="http://schemas.microsoft.com/office/powerpoint/2010/main" val="49464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Maintenance agonist tx brings people out of that… back</a:t>
            </a:r>
            <a:r>
              <a:rPr lang="en-US" baseline="0" dirty="0"/>
              <a:t> into the white</a:t>
            </a:r>
          </a:p>
          <a:p>
            <a:r>
              <a:rPr lang="en-US" baseline="0" dirty="0"/>
              <a:t>This graph represents the opioid-dependent brain and brain chemistry, NOT an opioid naïve brain.</a:t>
            </a:r>
            <a:endParaRPr lang="en-US" dirty="0"/>
          </a:p>
        </p:txBody>
      </p:sp>
      <p:sp>
        <p:nvSpPr>
          <p:cNvPr id="4" name="Slide Number Placeholder 3"/>
          <p:cNvSpPr>
            <a:spLocks noGrp="1"/>
          </p:cNvSpPr>
          <p:nvPr>
            <p:ph type="sldNum" sz="quarter" idx="10"/>
          </p:nvPr>
        </p:nvSpPr>
        <p:spPr/>
        <p:txBody>
          <a:bodyPr/>
          <a:lstStyle/>
          <a:p>
            <a:fld id="{506AD56C-9A50-4194-B74B-32C9B481BB94}" type="slidenum">
              <a:rPr lang="en-US" smtClean="0"/>
              <a:pPr/>
              <a:t>22</a:t>
            </a:fld>
            <a:endParaRPr lang="en-US" dirty="0"/>
          </a:p>
        </p:txBody>
      </p:sp>
    </p:spTree>
    <p:extLst>
      <p:ext uri="{BB962C8B-B14F-4D97-AF65-F5344CB8AC3E}">
        <p14:creationId xmlns:p14="http://schemas.microsoft.com/office/powerpoint/2010/main" val="2958334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medication replacement therapy</a:t>
            </a:r>
          </a:p>
        </p:txBody>
      </p:sp>
      <p:sp>
        <p:nvSpPr>
          <p:cNvPr id="4" name="Slide Number Placeholder 3"/>
          <p:cNvSpPr>
            <a:spLocks noGrp="1"/>
          </p:cNvSpPr>
          <p:nvPr>
            <p:ph type="sldNum" sz="quarter" idx="10"/>
          </p:nvPr>
        </p:nvSpPr>
        <p:spPr/>
        <p:txBody>
          <a:bodyPr/>
          <a:lstStyle/>
          <a:p>
            <a:fld id="{8E3FC446-373A-4D92-AD10-E7AAA8E02422}" type="slidenum">
              <a:rPr lang="en-US" smtClean="0"/>
              <a:pPr/>
              <a:t>23</a:t>
            </a:fld>
            <a:endParaRPr lang="en-US"/>
          </a:p>
        </p:txBody>
      </p:sp>
    </p:spTree>
    <p:extLst>
      <p:ext uri="{BB962C8B-B14F-4D97-AF65-F5344CB8AC3E}">
        <p14:creationId xmlns:p14="http://schemas.microsoft.com/office/powerpoint/2010/main" val="263971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85" indent="-174685" defTabSz="931647">
              <a:buFont typeface="Arial" panose="020B0604020202020204" pitchFamily="34" charset="0"/>
              <a:buChar char="•"/>
              <a:defRPr/>
            </a:pPr>
            <a:r>
              <a:rPr lang="en-US" dirty="0"/>
              <a:t>Safe and effective with OTP service wrap-arounds</a:t>
            </a:r>
          </a:p>
          <a:p>
            <a:pPr marL="174685" indent="-174685" defTabSz="931647">
              <a:buFont typeface="Arial" panose="020B0604020202020204" pitchFamily="34" charset="0"/>
              <a:buChar char="•"/>
              <a:defRPr/>
            </a:pPr>
            <a:r>
              <a:rPr lang="en-US" dirty="0"/>
              <a:t>Great dopamine push</a:t>
            </a:r>
          </a:p>
          <a:p>
            <a:pPr marL="174685" indent="-174685" defTabSz="931647">
              <a:buFont typeface="Arial" panose="020B0604020202020204" pitchFamily="34" charset="0"/>
              <a:buChar char="•"/>
              <a:defRPr/>
            </a:pPr>
            <a:r>
              <a:rPr lang="en-US" dirty="0"/>
              <a:t>However, it’s availability is limited to those who can access OTP’s</a:t>
            </a:r>
          </a:p>
          <a:p>
            <a:pPr marL="174685" indent="-174685" defTabSz="931647">
              <a:buFont typeface="Arial" panose="020B0604020202020204" pitchFamily="34" charset="0"/>
              <a:buChar char="•"/>
              <a:defRPr/>
            </a:pPr>
            <a:r>
              <a:rPr lang="en-US" dirty="0"/>
              <a:t>It has overdose potential due to respiratory depression</a:t>
            </a:r>
          </a:p>
          <a:p>
            <a:endParaRPr lang="en-US" dirty="0"/>
          </a:p>
        </p:txBody>
      </p:sp>
      <p:sp>
        <p:nvSpPr>
          <p:cNvPr id="4" name="Slide Number Placeholder 3"/>
          <p:cNvSpPr>
            <a:spLocks noGrp="1"/>
          </p:cNvSpPr>
          <p:nvPr>
            <p:ph type="sldNum" sz="quarter" idx="10"/>
          </p:nvPr>
        </p:nvSpPr>
        <p:spPr/>
        <p:txBody>
          <a:bodyPr/>
          <a:lstStyle/>
          <a:p>
            <a:fld id="{506AD56C-9A50-4194-B74B-32C9B481BB94}" type="slidenum">
              <a:rPr lang="en-US" smtClean="0"/>
              <a:pPr/>
              <a:t>25</a:t>
            </a:fld>
            <a:endParaRPr lang="en-US" dirty="0"/>
          </a:p>
        </p:txBody>
      </p:sp>
    </p:spTree>
    <p:extLst>
      <p:ext uri="{BB962C8B-B14F-4D97-AF65-F5344CB8AC3E}">
        <p14:creationId xmlns:p14="http://schemas.microsoft.com/office/powerpoint/2010/main" val="3823755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Formulations with naloxone decrease potential for misuse.</a:t>
            </a:r>
          </a:p>
          <a:p>
            <a:r>
              <a:rPr lang="en-US" dirty="0"/>
              <a:t>Low overdose potential due to ceiling effect</a:t>
            </a:r>
          </a:p>
          <a:p>
            <a:r>
              <a:rPr lang="en-US" dirty="0"/>
              <a:t>Plenty of studies indicate efficacy.</a:t>
            </a:r>
          </a:p>
          <a:p>
            <a:r>
              <a:rPr lang="en-US" dirty="0"/>
              <a:t>Can start while someone’s in withdrawal, don’t need to wait multiple days like Vivitrol</a:t>
            </a:r>
          </a:p>
          <a:p>
            <a:endParaRPr lang="en-US" dirty="0"/>
          </a:p>
        </p:txBody>
      </p:sp>
      <p:sp>
        <p:nvSpPr>
          <p:cNvPr id="4" name="Slide Number Placeholder 3"/>
          <p:cNvSpPr>
            <a:spLocks noGrp="1"/>
          </p:cNvSpPr>
          <p:nvPr>
            <p:ph type="sldNum" sz="quarter" idx="10"/>
          </p:nvPr>
        </p:nvSpPr>
        <p:spPr/>
        <p:txBody>
          <a:bodyPr/>
          <a:lstStyle/>
          <a:p>
            <a:fld id="{506AD56C-9A50-4194-B74B-32C9B481BB94}" type="slidenum">
              <a:rPr lang="en-US" smtClean="0"/>
              <a:pPr/>
              <a:t>26</a:t>
            </a:fld>
            <a:endParaRPr lang="en-US" dirty="0"/>
          </a:p>
        </p:txBody>
      </p:sp>
    </p:spTree>
    <p:extLst>
      <p:ext uri="{BB962C8B-B14F-4D97-AF65-F5344CB8AC3E}">
        <p14:creationId xmlns:p14="http://schemas.microsoft.com/office/powerpoint/2010/main" val="40595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p:spPr>
        <p:txBody>
          <a:bodyPr/>
          <a:lstStyle/>
          <a:p>
            <a:r>
              <a:rPr lang="en-US" altLang="en-US"/>
              <a:t>80% of heroin users initially used Rx opioids</a:t>
            </a:r>
          </a:p>
          <a:p>
            <a:r>
              <a:rPr lang="en-US" altLang="en-US"/>
              <a:t>80% of the world’s oral opioids are used in the US</a:t>
            </a:r>
          </a:p>
        </p:txBody>
      </p:sp>
      <p:sp>
        <p:nvSpPr>
          <p:cNvPr id="10243" name="Slide Number Placeholder 3"/>
          <p:cNvSpPr>
            <a:spLocks noGrp="1"/>
          </p:cNvSpPr>
          <p:nvPr>
            <p:ph type="sldNum" sz="quarter" idx="5"/>
          </p:nvPr>
        </p:nvSpPr>
        <p:spPr>
          <a:noFill/>
        </p:spPr>
        <p:txBody>
          <a:bodyPr/>
          <a:lstStyle/>
          <a:p>
            <a:fld id="{0EC76B2D-5055-4603-887D-D12274FEE1D0}" type="slidenum">
              <a:rPr lang="en-US" altLang="en-US"/>
              <a:pPr/>
              <a:t>4</a:t>
            </a:fld>
            <a:endParaRPr lang="en-US" altLang="en-US"/>
          </a:p>
        </p:txBody>
      </p:sp>
    </p:spTree>
    <p:extLst>
      <p:ext uri="{BB962C8B-B14F-4D97-AF65-F5344CB8AC3E}">
        <p14:creationId xmlns:p14="http://schemas.microsoft.com/office/powerpoint/2010/main" val="3354187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START study randomized 1269 individuals to BUP or MET</a:t>
            </a:r>
          </a:p>
          <a:p>
            <a:r>
              <a:rPr lang="en-US" dirty="0"/>
              <a:t>Higher dropout in BUP arm, half-way through randomization scheme changed from 1:1 to 2:1</a:t>
            </a:r>
          </a:p>
        </p:txBody>
      </p:sp>
      <p:sp>
        <p:nvSpPr>
          <p:cNvPr id="4" name="Slide Number Placeholder 3"/>
          <p:cNvSpPr>
            <a:spLocks noGrp="1"/>
          </p:cNvSpPr>
          <p:nvPr>
            <p:ph type="sldNum" sz="quarter" idx="10"/>
          </p:nvPr>
        </p:nvSpPr>
        <p:spPr/>
        <p:txBody>
          <a:bodyPr/>
          <a:lstStyle/>
          <a:p>
            <a:pPr>
              <a:defRPr/>
            </a:pPr>
            <a:fld id="{9EE1731D-A64D-495D-97F7-8F2A8E656D46}" type="slidenum">
              <a:rPr lang="en-US" smtClean="0"/>
              <a:pPr>
                <a:defRPr/>
              </a:pPr>
              <a:t>28</a:t>
            </a:fld>
            <a:endParaRPr lang="en-US"/>
          </a:p>
        </p:txBody>
      </p:sp>
    </p:spTree>
    <p:extLst>
      <p:ext uri="{BB962C8B-B14F-4D97-AF65-F5344CB8AC3E}">
        <p14:creationId xmlns:p14="http://schemas.microsoft.com/office/powerpoint/2010/main" val="1245334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FC446-373A-4D92-AD10-E7AAA8E02422}" type="slidenum">
              <a:rPr lang="en-US" smtClean="0"/>
              <a:pPr/>
              <a:t>29</a:t>
            </a:fld>
            <a:endParaRPr lang="en-US"/>
          </a:p>
        </p:txBody>
      </p:sp>
    </p:spTree>
    <p:extLst>
      <p:ext uri="{BB962C8B-B14F-4D97-AF65-F5344CB8AC3E}">
        <p14:creationId xmlns:p14="http://schemas.microsoft.com/office/powerpoint/2010/main" val="230478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Difference</a:t>
            </a:r>
            <a:r>
              <a:rPr lang="en-US" baseline="0" dirty="0"/>
              <a:t> between </a:t>
            </a:r>
            <a:r>
              <a:rPr lang="en-US" baseline="0" dirty="0" err="1"/>
              <a:t>Subutex</a:t>
            </a:r>
            <a:r>
              <a:rPr lang="en-US" baseline="0" dirty="0"/>
              <a:t> and Suboxone</a:t>
            </a:r>
            <a:endParaRPr lang="en-US" dirty="0"/>
          </a:p>
        </p:txBody>
      </p:sp>
      <p:sp>
        <p:nvSpPr>
          <p:cNvPr id="4" name="Slide Number Placeholder 3"/>
          <p:cNvSpPr>
            <a:spLocks noGrp="1"/>
          </p:cNvSpPr>
          <p:nvPr>
            <p:ph type="sldNum" sz="quarter" idx="10"/>
          </p:nvPr>
        </p:nvSpPr>
        <p:spPr/>
        <p:txBody>
          <a:bodyPr/>
          <a:lstStyle/>
          <a:p>
            <a:pPr>
              <a:defRPr/>
            </a:pPr>
            <a:fld id="{9EE1731D-A64D-495D-97F7-8F2A8E656D46}" type="slidenum">
              <a:rPr lang="en-US" smtClean="0"/>
              <a:pPr>
                <a:defRPr/>
              </a:pPr>
              <a:t>30</a:t>
            </a:fld>
            <a:endParaRPr lang="en-US"/>
          </a:p>
        </p:txBody>
      </p:sp>
    </p:spTree>
    <p:extLst>
      <p:ext uri="{BB962C8B-B14F-4D97-AF65-F5344CB8AC3E}">
        <p14:creationId xmlns:p14="http://schemas.microsoft.com/office/powerpoint/2010/main" val="2807221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3FC446-373A-4D92-AD10-E7AAA8E02422}" type="slidenum">
              <a:rPr lang="en-US" smtClean="0"/>
              <a:pPr/>
              <a:t>34</a:t>
            </a:fld>
            <a:endParaRPr lang="en-US"/>
          </a:p>
        </p:txBody>
      </p:sp>
    </p:spTree>
    <p:extLst>
      <p:ext uri="{BB962C8B-B14F-4D97-AF65-F5344CB8AC3E}">
        <p14:creationId xmlns:p14="http://schemas.microsoft.com/office/powerpoint/2010/main" val="1567610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Medication:</a:t>
            </a:r>
          </a:p>
          <a:p>
            <a:pPr marL="171426" indent="-171426">
              <a:buFont typeface="Arial" panose="020B0604020202020204" pitchFamily="34" charset="0"/>
              <a:buChar char="•"/>
            </a:pPr>
            <a:r>
              <a:rPr lang="en-US" dirty="0"/>
              <a:t>MAT</a:t>
            </a:r>
          </a:p>
          <a:p>
            <a:pPr marL="171426" indent="-171426">
              <a:buFont typeface="Arial" panose="020B0604020202020204" pitchFamily="34" charset="0"/>
              <a:buChar char="•"/>
            </a:pPr>
            <a:r>
              <a:rPr lang="en-US" baseline="0" dirty="0"/>
              <a:t>Psychiatric co-morbidity</a:t>
            </a:r>
          </a:p>
          <a:p>
            <a:pPr marL="171426" indent="-171426">
              <a:buFont typeface="Arial" panose="020B0604020202020204" pitchFamily="34" charset="0"/>
              <a:buChar char="•"/>
            </a:pPr>
            <a:endParaRPr lang="en-US" baseline="0" dirty="0"/>
          </a:p>
          <a:p>
            <a:pPr marL="171426" indent="-171426">
              <a:buFont typeface="Arial" panose="020B0604020202020204" pitchFamily="34" charset="0"/>
              <a:buChar char="•"/>
            </a:pPr>
            <a:r>
              <a:rPr lang="en-US" baseline="0" dirty="0"/>
              <a:t>Team approach</a:t>
            </a:r>
            <a:endParaRPr lang="en-US" dirty="0"/>
          </a:p>
        </p:txBody>
      </p:sp>
      <p:sp>
        <p:nvSpPr>
          <p:cNvPr id="4" name="Slide Number Placeholder 3"/>
          <p:cNvSpPr>
            <a:spLocks noGrp="1"/>
          </p:cNvSpPr>
          <p:nvPr>
            <p:ph type="sldNum" sz="quarter" idx="10"/>
          </p:nvPr>
        </p:nvSpPr>
        <p:spPr/>
        <p:txBody>
          <a:bodyPr/>
          <a:lstStyle/>
          <a:p>
            <a:fld id="{8E3FC446-373A-4D92-AD10-E7AAA8E02422}" type="slidenum">
              <a:rPr lang="en-US" smtClean="0"/>
              <a:pPr/>
              <a:t>35</a:t>
            </a:fld>
            <a:endParaRPr lang="en-US"/>
          </a:p>
        </p:txBody>
      </p:sp>
    </p:spTree>
    <p:extLst>
      <p:ext uri="{BB962C8B-B14F-4D97-AF65-F5344CB8AC3E}">
        <p14:creationId xmlns:p14="http://schemas.microsoft.com/office/powerpoint/2010/main" val="3599493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Multidisciplinary</a:t>
            </a:r>
            <a:r>
              <a:rPr lang="en-US" baseline="0" dirty="0"/>
              <a:t> team</a:t>
            </a:r>
            <a:endParaRPr lang="en-US" dirty="0"/>
          </a:p>
        </p:txBody>
      </p:sp>
      <p:sp>
        <p:nvSpPr>
          <p:cNvPr id="4" name="Slide Number Placeholder 3"/>
          <p:cNvSpPr>
            <a:spLocks noGrp="1"/>
          </p:cNvSpPr>
          <p:nvPr>
            <p:ph type="sldNum" sz="quarter" idx="10"/>
          </p:nvPr>
        </p:nvSpPr>
        <p:spPr/>
        <p:txBody>
          <a:bodyPr/>
          <a:lstStyle/>
          <a:p>
            <a:fld id="{8E3FC446-373A-4D92-AD10-E7AAA8E02422}"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Multidisciplinary</a:t>
            </a:r>
            <a:r>
              <a:rPr lang="en-US" baseline="0" dirty="0"/>
              <a:t> team</a:t>
            </a:r>
            <a:endParaRPr lang="en-US" dirty="0"/>
          </a:p>
        </p:txBody>
      </p:sp>
      <p:sp>
        <p:nvSpPr>
          <p:cNvPr id="4" name="Slide Number Placeholder 3"/>
          <p:cNvSpPr>
            <a:spLocks noGrp="1"/>
          </p:cNvSpPr>
          <p:nvPr>
            <p:ph type="sldNum" sz="quarter" idx="10"/>
          </p:nvPr>
        </p:nvSpPr>
        <p:spPr/>
        <p:txBody>
          <a:bodyPr/>
          <a:lstStyle/>
          <a:p>
            <a:fld id="{8E3FC446-373A-4D92-AD10-E7AAA8E02422}"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FC446-373A-4D92-AD10-E7AAA8E02422}" type="slidenum">
              <a:rPr lang="en-US" smtClean="0"/>
              <a:pPr/>
              <a:t>38</a:t>
            </a:fld>
            <a:endParaRPr lang="en-US"/>
          </a:p>
        </p:txBody>
      </p:sp>
    </p:spTree>
    <p:extLst>
      <p:ext uri="{BB962C8B-B14F-4D97-AF65-F5344CB8AC3E}">
        <p14:creationId xmlns:p14="http://schemas.microsoft.com/office/powerpoint/2010/main" val="4138750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7" eaLnBrk="0" fontAlgn="base" hangingPunct="0">
              <a:spcBef>
                <a:spcPct val="30000"/>
              </a:spcBef>
              <a:spcAft>
                <a:spcPct val="0"/>
              </a:spcAft>
              <a:defRPr/>
            </a:pPr>
            <a:r>
              <a:rPr lang="en-US" dirty="0"/>
              <a:t>The neonatal abstinence Finnegan scoring system is the most widely used of these methods and assesses 31 specific clinical features.  Pharmacologic therapy is generally started with three or more scores above eight, or two scores above 12.  Each institution decides upon the number of consecutive scores below a threshold value for initiation of weaning.</a:t>
            </a:r>
          </a:p>
          <a:p>
            <a:pPr defTabSz="931647" eaLnBrk="0" fontAlgn="base" hangingPunct="0">
              <a:spcBef>
                <a:spcPct val="30000"/>
              </a:spcBef>
              <a:spcAft>
                <a:spcPct val="0"/>
              </a:spcAft>
              <a:defRPr/>
            </a:pPr>
            <a:endParaRPr lang="en-US" dirty="0"/>
          </a:p>
          <a:p>
            <a:pPr defTabSz="931647" eaLnBrk="0" fontAlgn="base" hangingPunct="0">
              <a:spcBef>
                <a:spcPct val="30000"/>
              </a:spcBef>
              <a:spcAft>
                <a:spcPct val="0"/>
              </a:spcAft>
              <a:defRPr/>
            </a:pPr>
            <a:r>
              <a:rPr lang="en-US" dirty="0"/>
              <a:t>Timing, onset, severity of symptoms vary by opioid</a:t>
            </a:r>
          </a:p>
          <a:p>
            <a:endParaRPr lang="en-US" dirty="0"/>
          </a:p>
        </p:txBody>
      </p:sp>
      <p:sp>
        <p:nvSpPr>
          <p:cNvPr id="4" name="Slide Number Placeholder 3"/>
          <p:cNvSpPr>
            <a:spLocks noGrp="1"/>
          </p:cNvSpPr>
          <p:nvPr>
            <p:ph type="sldNum" sz="quarter" idx="10"/>
          </p:nvPr>
        </p:nvSpPr>
        <p:spPr/>
        <p:txBody>
          <a:bodyPr/>
          <a:lstStyle/>
          <a:p>
            <a:pPr>
              <a:defRPr/>
            </a:pPr>
            <a:fld id="{9EE1731D-A64D-495D-97F7-8F2A8E656D46}" type="slidenum">
              <a:rPr lang="en-US" smtClean="0"/>
              <a:pPr>
                <a:defRPr/>
              </a:pPr>
              <a:t>39</a:t>
            </a:fld>
            <a:endParaRPr lang="en-US"/>
          </a:p>
        </p:txBody>
      </p:sp>
    </p:spTree>
    <p:extLst>
      <p:ext uri="{BB962C8B-B14F-4D97-AF65-F5344CB8AC3E}">
        <p14:creationId xmlns:p14="http://schemas.microsoft.com/office/powerpoint/2010/main" val="480140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mother to recognize infant cues</a:t>
            </a:r>
          </a:p>
          <a:p>
            <a:pPr lvl="1"/>
            <a:r>
              <a:rPr lang="en-US" dirty="0"/>
              <a:t>Hunger vs discomfort</a:t>
            </a:r>
          </a:p>
          <a:p>
            <a:pPr lvl="1"/>
            <a:r>
              <a:rPr lang="en-US" dirty="0"/>
              <a:t>Satiation</a:t>
            </a:r>
          </a:p>
          <a:p>
            <a:r>
              <a:rPr lang="en-US" dirty="0"/>
              <a:t>Engage mother in understanding her infant behavior</a:t>
            </a:r>
          </a:p>
          <a:p>
            <a:r>
              <a:rPr lang="en-US" dirty="0"/>
              <a:t>Praise mother for dyadic interaction</a:t>
            </a:r>
          </a:p>
          <a:p>
            <a:pPr lvl="1"/>
            <a:r>
              <a:rPr lang="en-US" dirty="0"/>
              <a:t>Timing, pace, and avoiding interference with feeds</a:t>
            </a:r>
          </a:p>
          <a:p>
            <a:pPr lvl="1"/>
            <a:r>
              <a:rPr lang="en-US" dirty="0"/>
              <a:t>Avoid multi-tasking during feeding</a:t>
            </a:r>
          </a:p>
          <a:p>
            <a:r>
              <a:rPr lang="en-US" dirty="0"/>
              <a:t>By discharge mother should feel comfortable providing all feedings</a:t>
            </a:r>
          </a:p>
          <a:p>
            <a:endParaRPr lang="en-US" dirty="0"/>
          </a:p>
        </p:txBody>
      </p:sp>
      <p:sp>
        <p:nvSpPr>
          <p:cNvPr id="4" name="Slide Number Placeholder 3"/>
          <p:cNvSpPr>
            <a:spLocks noGrp="1"/>
          </p:cNvSpPr>
          <p:nvPr>
            <p:ph type="sldNum" sz="quarter" idx="10"/>
          </p:nvPr>
        </p:nvSpPr>
        <p:spPr/>
        <p:txBody>
          <a:bodyPr/>
          <a:lstStyle/>
          <a:p>
            <a:fld id="{7F02C948-1555-4FAD-8024-55566ACF5261}" type="slidenum">
              <a:rPr lang="en-US" smtClean="0"/>
              <a:t>40</a:t>
            </a:fld>
            <a:endParaRPr lang="en-US"/>
          </a:p>
        </p:txBody>
      </p:sp>
    </p:spTree>
    <p:extLst>
      <p:ext uri="{BB962C8B-B14F-4D97-AF65-F5344CB8AC3E}">
        <p14:creationId xmlns:p14="http://schemas.microsoft.com/office/powerpoint/2010/main" val="584977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news is that although the OD death rate increased over the previous year, it only increased by 4.7% over 2016.  Between 2015 and 2016 there was a 35% increase.</a:t>
            </a:r>
          </a:p>
        </p:txBody>
      </p:sp>
      <p:sp>
        <p:nvSpPr>
          <p:cNvPr id="4" name="Slide Number Placeholder 3"/>
          <p:cNvSpPr>
            <a:spLocks noGrp="1"/>
          </p:cNvSpPr>
          <p:nvPr>
            <p:ph type="sldNum" sz="quarter" idx="10"/>
          </p:nvPr>
        </p:nvSpPr>
        <p:spPr/>
        <p:txBody>
          <a:bodyPr/>
          <a:lstStyle/>
          <a:p>
            <a:pPr>
              <a:defRPr/>
            </a:pPr>
            <a:fld id="{9EE1731D-A64D-495D-97F7-8F2A8E656D46}" type="slidenum">
              <a:rPr lang="en-US" smtClean="0"/>
              <a:pPr>
                <a:defRPr/>
              </a:pPr>
              <a:t>8</a:t>
            </a:fld>
            <a:endParaRPr lang="en-US"/>
          </a:p>
        </p:txBody>
      </p:sp>
    </p:spTree>
    <p:extLst>
      <p:ext uri="{BB962C8B-B14F-4D97-AF65-F5344CB8AC3E}">
        <p14:creationId xmlns:p14="http://schemas.microsoft.com/office/powerpoint/2010/main" val="4075039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45AB6A-DB01-480F-8DBC-BC9EAE21433A}" type="slidenum">
              <a:rPr lang="en-US" smtClean="0"/>
              <a:t>41</a:t>
            </a:fld>
            <a:endParaRPr lang="en-US"/>
          </a:p>
        </p:txBody>
      </p:sp>
    </p:spTree>
    <p:extLst>
      <p:ext uri="{BB962C8B-B14F-4D97-AF65-F5344CB8AC3E}">
        <p14:creationId xmlns:p14="http://schemas.microsoft.com/office/powerpoint/2010/main" val="4052440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D77FDD5-DBCF-4DE8-B406-B6882FD3AFE7}" type="slidenum">
              <a:rPr lang="en-US"/>
              <a:pPr/>
              <a:t>42</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buFontTx/>
              <a:buChar char="•"/>
            </a:pPr>
            <a:r>
              <a:rPr lang="en-US"/>
              <a:t>Methadone concentrations in milk 0.11-0.18 mg/L, average 0.132 mg/L.  Milk to plasma ratio of .66</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education for moms and</a:t>
            </a:r>
          </a:p>
          <a:p>
            <a:r>
              <a:rPr lang="en-US" dirty="0"/>
              <a:t>Critical points to understand – everyone needs to be on the same page</a:t>
            </a:r>
          </a:p>
        </p:txBody>
      </p:sp>
      <p:sp>
        <p:nvSpPr>
          <p:cNvPr id="4" name="Slide Number Placeholder 3"/>
          <p:cNvSpPr>
            <a:spLocks noGrp="1"/>
          </p:cNvSpPr>
          <p:nvPr>
            <p:ph type="sldNum" sz="quarter" idx="10"/>
          </p:nvPr>
        </p:nvSpPr>
        <p:spPr/>
        <p:txBody>
          <a:bodyPr/>
          <a:lstStyle/>
          <a:p>
            <a:fld id="{B145AB6A-DB01-480F-8DBC-BC9EAE21433A}" type="slidenum">
              <a:rPr lang="en-US" smtClean="0"/>
              <a:t>43</a:t>
            </a:fld>
            <a:endParaRPr lang="en-US"/>
          </a:p>
        </p:txBody>
      </p:sp>
    </p:spTree>
    <p:extLst>
      <p:ext uri="{BB962C8B-B14F-4D97-AF65-F5344CB8AC3E}">
        <p14:creationId xmlns:p14="http://schemas.microsoft.com/office/powerpoint/2010/main" val="129590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Mothers</a:t>
            </a:r>
          </a:p>
          <a:p>
            <a:pPr lvl="1"/>
            <a:r>
              <a:rPr lang="en-US" dirty="0"/>
              <a:t>Guilt</a:t>
            </a:r>
          </a:p>
          <a:p>
            <a:pPr lvl="1"/>
            <a:r>
              <a:rPr lang="en-US" dirty="0"/>
              <a:t>Victimization</a:t>
            </a:r>
          </a:p>
          <a:p>
            <a:pPr lvl="1"/>
            <a:r>
              <a:rPr lang="en-US" dirty="0"/>
              <a:t>Conflicting advice</a:t>
            </a:r>
          </a:p>
          <a:p>
            <a:pPr lvl="1"/>
            <a:r>
              <a:rPr lang="en-US" dirty="0"/>
              <a:t>Lack of self-confidence</a:t>
            </a:r>
          </a:p>
          <a:p>
            <a:pPr lvl="1"/>
            <a:endParaRPr lang="en-US" dirty="0"/>
          </a:p>
          <a:p>
            <a:r>
              <a:rPr lang="en-US" dirty="0"/>
              <a:t>Providers</a:t>
            </a:r>
          </a:p>
          <a:p>
            <a:pPr lvl="1"/>
            <a:r>
              <a:rPr lang="en-US" dirty="0"/>
              <a:t>Lack of clear guidelines</a:t>
            </a:r>
          </a:p>
          <a:p>
            <a:pPr lvl="1"/>
            <a:r>
              <a:rPr lang="en-US" dirty="0"/>
              <a:t>Stigma</a:t>
            </a:r>
          </a:p>
          <a:p>
            <a:pPr lvl="1"/>
            <a:r>
              <a:rPr lang="en-US" dirty="0"/>
              <a:t>Lack of skills to facilitate lactation in a mother infant dyad with special needs</a:t>
            </a:r>
          </a:p>
          <a:p>
            <a:endParaRPr lang="en-US" dirty="0"/>
          </a:p>
        </p:txBody>
      </p:sp>
      <p:sp>
        <p:nvSpPr>
          <p:cNvPr id="4" name="Slide Number Placeholder 3"/>
          <p:cNvSpPr>
            <a:spLocks noGrp="1"/>
          </p:cNvSpPr>
          <p:nvPr>
            <p:ph type="sldNum" sz="quarter" idx="5"/>
          </p:nvPr>
        </p:nvSpPr>
        <p:spPr/>
        <p:txBody>
          <a:bodyPr/>
          <a:lstStyle/>
          <a:p>
            <a:fld id="{8E3FC446-373A-4D92-AD10-E7AAA8E02422}" type="slidenum">
              <a:rPr lang="en-US" smtClean="0"/>
              <a:pPr/>
              <a:t>45</a:t>
            </a:fld>
            <a:endParaRPr lang="en-US"/>
          </a:p>
        </p:txBody>
      </p:sp>
    </p:spTree>
    <p:extLst>
      <p:ext uri="{BB962C8B-B14F-4D97-AF65-F5344CB8AC3E}">
        <p14:creationId xmlns:p14="http://schemas.microsoft.com/office/powerpoint/2010/main" val="1237765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created when women are the primary care-givers in </a:t>
            </a:r>
            <a:r>
              <a:rPr lang="en-US" smtClean="0"/>
              <a:t>the</a:t>
            </a:r>
            <a:r>
              <a:rPr lang="en-US" baseline="0" smtClean="0"/>
              <a:t> hospital</a:t>
            </a:r>
            <a:endParaRPr lang="en-US" dirty="0"/>
          </a:p>
        </p:txBody>
      </p:sp>
      <p:sp>
        <p:nvSpPr>
          <p:cNvPr id="4" name="Slide Number Placeholder 3"/>
          <p:cNvSpPr>
            <a:spLocks noGrp="1"/>
          </p:cNvSpPr>
          <p:nvPr>
            <p:ph type="sldNum" sz="quarter" idx="5"/>
          </p:nvPr>
        </p:nvSpPr>
        <p:spPr/>
        <p:txBody>
          <a:bodyPr/>
          <a:lstStyle/>
          <a:p>
            <a:fld id="{8E3FC446-373A-4D92-AD10-E7AAA8E02422}" type="slidenum">
              <a:rPr lang="en-US" smtClean="0"/>
              <a:pPr/>
              <a:t>46</a:t>
            </a:fld>
            <a:endParaRPr lang="en-US"/>
          </a:p>
        </p:txBody>
      </p:sp>
    </p:spTree>
    <p:extLst>
      <p:ext uri="{BB962C8B-B14F-4D97-AF65-F5344CB8AC3E}">
        <p14:creationId xmlns:p14="http://schemas.microsoft.com/office/powerpoint/2010/main" val="1899186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3FC446-373A-4D92-AD10-E7AAA8E02422}" type="slidenum">
              <a:rPr lang="en-US" smtClean="0"/>
              <a:pPr/>
              <a:t>48</a:t>
            </a:fld>
            <a:endParaRPr lang="en-US"/>
          </a:p>
        </p:txBody>
      </p:sp>
    </p:spTree>
    <p:extLst>
      <p:ext uri="{BB962C8B-B14F-4D97-AF65-F5344CB8AC3E}">
        <p14:creationId xmlns:p14="http://schemas.microsoft.com/office/powerpoint/2010/main" val="318015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Healthcare Cost and Utilization Project.</a:t>
            </a:r>
          </a:p>
          <a:p>
            <a:r>
              <a:rPr lang="en-US" dirty="0"/>
              <a:t>Prevalence of OUD</a:t>
            </a:r>
            <a:r>
              <a:rPr lang="en-US" baseline="0" dirty="0"/>
              <a:t> quadrupled from 1.5/1000 delivery hospitalizations to 6.5/1000 </a:t>
            </a:r>
          </a:p>
          <a:p>
            <a:r>
              <a:rPr lang="en-US" baseline="0" dirty="0"/>
              <a:t>Based on ICD9 codes of all deliveries in the US, </a:t>
            </a:r>
            <a:endParaRPr lang="en-US" dirty="0"/>
          </a:p>
        </p:txBody>
      </p:sp>
      <p:sp>
        <p:nvSpPr>
          <p:cNvPr id="4" name="Slide Number Placeholder 3"/>
          <p:cNvSpPr>
            <a:spLocks noGrp="1"/>
          </p:cNvSpPr>
          <p:nvPr>
            <p:ph type="sldNum" sz="quarter" idx="10"/>
          </p:nvPr>
        </p:nvSpPr>
        <p:spPr/>
        <p:txBody>
          <a:bodyPr/>
          <a:lstStyle/>
          <a:p>
            <a:fld id="{8E3FC446-373A-4D92-AD10-E7AAA8E02422}" type="slidenum">
              <a:rPr lang="en-US" smtClean="0"/>
              <a:pPr/>
              <a:t>9</a:t>
            </a:fld>
            <a:endParaRPr lang="en-US"/>
          </a:p>
        </p:txBody>
      </p:sp>
    </p:spTree>
    <p:extLst>
      <p:ext uri="{BB962C8B-B14F-4D97-AF65-F5344CB8AC3E}">
        <p14:creationId xmlns:p14="http://schemas.microsoft.com/office/powerpoint/2010/main" val="156254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Times New Roman" pitchFamily="18" charset="0"/>
              </a:rPr>
              <a:t>Methods:</a:t>
            </a:r>
          </a:p>
          <a:p>
            <a:r>
              <a:rPr lang="en-US" dirty="0">
                <a:latin typeface="Times New Roman" pitchFamily="18" charset="0"/>
              </a:rPr>
              <a:t>Using multiple cross-sectional analyses and a de-identified data set</a:t>
            </a:r>
          </a:p>
          <a:p>
            <a:r>
              <a:rPr lang="en-US" dirty="0">
                <a:latin typeface="Times New Roman" pitchFamily="18" charset="0"/>
              </a:rPr>
              <a:t>analyzed data from infants with the neonatal abstinence syndrome from 2004 through 2013 in 299 neonatal intensive care units (NICUs) across the United States to look at trends</a:t>
            </a:r>
          </a:p>
          <a:p>
            <a:r>
              <a:rPr lang="en-US" b="1" cap="all" dirty="0">
                <a:latin typeface="Times New Roman" pitchFamily="18" charset="0"/>
              </a:rPr>
              <a:t>RESULTS:</a:t>
            </a:r>
          </a:p>
          <a:p>
            <a:r>
              <a:rPr lang="en-US" dirty="0">
                <a:latin typeface="Times New Roman" pitchFamily="18" charset="0"/>
              </a:rPr>
              <a:t>Among 674,845 infants admitted to NICUs, we identified 10,327 with the neonatal abstinence syndrome. From 2004 through 2013, the rate of NICU admissions for the neonatal abstinence syndrome </a:t>
            </a:r>
            <a:r>
              <a:rPr lang="en-US" b="1" dirty="0">
                <a:latin typeface="Times New Roman" pitchFamily="18" charset="0"/>
              </a:rPr>
              <a:t>increased from 7 cases per 1000 admissions to 27 cases per 1000 admissions</a:t>
            </a:r>
            <a:r>
              <a:rPr lang="en-US" dirty="0">
                <a:latin typeface="Times New Roman" pitchFamily="18" charset="0"/>
              </a:rPr>
              <a:t>; </a:t>
            </a:r>
            <a:r>
              <a:rPr lang="en-US" b="1" dirty="0">
                <a:latin typeface="Times New Roman" pitchFamily="18" charset="0"/>
              </a:rPr>
              <a:t>the median length of stay increased from 13 days to 19 days </a:t>
            </a:r>
            <a:r>
              <a:rPr lang="en-US" dirty="0">
                <a:latin typeface="Times New Roman" pitchFamily="18" charset="0"/>
              </a:rPr>
              <a:t>(P&lt;0.001 for both trends). The total percentage of NICU days nationwide that were attributed to the neonatal abstinence syndrome increased from 0.6% to 4.0% (P&lt;0.001 for trend), </a:t>
            </a:r>
            <a:r>
              <a:rPr lang="en-US" b="1" dirty="0">
                <a:latin typeface="Times New Roman" pitchFamily="18" charset="0"/>
              </a:rPr>
              <a:t>with eight centers reporting that more than 20% of all NICU days were attributed to the care of these infants in 2013</a:t>
            </a:r>
            <a:r>
              <a:rPr lang="en-US" dirty="0">
                <a:latin typeface="Times New Roman" pitchFamily="18" charset="0"/>
              </a:rPr>
              <a:t>. Infants increasingly received pharmacotherapy (74% in 2004-2005 vs. 87% in 2012-2013, P&lt;0.001 for trend), with morphine the most commonly used drug (49% in 2004 vs. 72% in 2013, P&lt;0.001 for trend).</a:t>
            </a:r>
          </a:p>
          <a:p>
            <a:endParaRPr lang="en-US" b="1" cap="all" dirty="0">
              <a:latin typeface="Times New Roman" pitchFamily="18" charset="0"/>
            </a:endParaRPr>
          </a:p>
          <a:p>
            <a:r>
              <a:rPr lang="en-US" b="1" cap="all" dirty="0">
                <a:latin typeface="Times New Roman" pitchFamily="18" charset="0"/>
              </a:rPr>
              <a:t>CONCLUSIONS:</a:t>
            </a:r>
          </a:p>
          <a:p>
            <a:r>
              <a:rPr lang="en-US" dirty="0">
                <a:latin typeface="Times New Roman" pitchFamily="18" charset="0"/>
              </a:rPr>
              <a:t>From 2004 through 2013, the neonatal abstinence syndrome was responsible for a substantial and growing portion of resources dedicated to critically ill neonates in NICUs nationwide.</a:t>
            </a:r>
          </a:p>
          <a:p>
            <a:endParaRPr lang="en-US" dirty="0"/>
          </a:p>
        </p:txBody>
      </p:sp>
      <p:sp>
        <p:nvSpPr>
          <p:cNvPr id="4" name="Slide Number Placeholder 3"/>
          <p:cNvSpPr>
            <a:spLocks noGrp="1"/>
          </p:cNvSpPr>
          <p:nvPr>
            <p:ph type="sldNum" sz="quarter" idx="10"/>
          </p:nvPr>
        </p:nvSpPr>
        <p:spPr/>
        <p:txBody>
          <a:bodyPr/>
          <a:lstStyle/>
          <a:p>
            <a:pPr>
              <a:defRPr/>
            </a:pPr>
            <a:fld id="{9EE1731D-A64D-495D-97F7-8F2A8E656D46}"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Dashed line indicates change in coding from ICD9 to ICD10</a:t>
            </a:r>
          </a:p>
          <a:p>
            <a:endParaRPr lang="en-US" dirty="0"/>
          </a:p>
          <a:p>
            <a:r>
              <a:rPr lang="en-US" dirty="0"/>
              <a:t>There was a 372% increase in NAS counts in just six years (2011-2016). </a:t>
            </a:r>
          </a:p>
        </p:txBody>
      </p:sp>
      <p:sp>
        <p:nvSpPr>
          <p:cNvPr id="4" name="Slide Number Placeholder 3"/>
          <p:cNvSpPr>
            <a:spLocks noGrp="1"/>
          </p:cNvSpPr>
          <p:nvPr>
            <p:ph type="sldNum" sz="quarter" idx="10"/>
          </p:nvPr>
        </p:nvSpPr>
        <p:spPr/>
        <p:txBody>
          <a:bodyPr/>
          <a:lstStyle/>
          <a:p>
            <a:pPr>
              <a:defRPr/>
            </a:pPr>
            <a:fld id="{9EE1731D-A64D-495D-97F7-8F2A8E656D46}" type="slidenum">
              <a:rPr lang="en-US" smtClean="0"/>
              <a:pPr>
                <a:defRPr/>
              </a:pPr>
              <a:t>11</a:t>
            </a:fld>
            <a:endParaRPr lang="en-US"/>
          </a:p>
        </p:txBody>
      </p:sp>
    </p:spTree>
    <p:extLst>
      <p:ext uri="{BB962C8B-B14F-4D97-AF65-F5344CB8AC3E}">
        <p14:creationId xmlns:p14="http://schemas.microsoft.com/office/powerpoint/2010/main" val="79337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frequency and total charges related to NAS have seen increases (such as the charge data displayed by the green bars above) between 2011 and 2016. However, the length of stay from birth until discharge from the hospital (represented by the red line in the chart above) has decreased by 31% during the same time period. *</a:t>
            </a:r>
          </a:p>
          <a:p>
            <a:endParaRPr lang="en-US" dirty="0"/>
          </a:p>
          <a:p>
            <a:r>
              <a:rPr lang="en-US" dirty="0"/>
              <a:t>Charts displaying NAS data for length of stay, charges, and insurance payer are based upon total discharges </a:t>
            </a:r>
            <a:r>
              <a:rPr lang="en-US" b="1" dirty="0"/>
              <a:t>during the first year of life</a:t>
            </a:r>
            <a:r>
              <a:rPr lang="en-US" dirty="0"/>
              <a:t>; so potentially multiple records for the same child are included in these statistics. Note that not all the NAS cases have associated charges</a:t>
            </a:r>
          </a:p>
        </p:txBody>
      </p:sp>
      <p:sp>
        <p:nvSpPr>
          <p:cNvPr id="4" name="Slide Number Placeholder 3"/>
          <p:cNvSpPr>
            <a:spLocks noGrp="1"/>
          </p:cNvSpPr>
          <p:nvPr>
            <p:ph type="sldNum" sz="quarter" idx="10"/>
          </p:nvPr>
        </p:nvSpPr>
        <p:spPr/>
        <p:txBody>
          <a:bodyPr/>
          <a:lstStyle/>
          <a:p>
            <a:pPr>
              <a:defRPr/>
            </a:pPr>
            <a:fld id="{9EE1731D-A64D-495D-97F7-8F2A8E656D46}" type="slidenum">
              <a:rPr lang="en-US" smtClean="0"/>
              <a:pPr>
                <a:defRPr/>
              </a:pPr>
              <a:t>12</a:t>
            </a:fld>
            <a:endParaRPr lang="en-US"/>
          </a:p>
        </p:txBody>
      </p:sp>
    </p:spTree>
    <p:extLst>
      <p:ext uri="{BB962C8B-B14F-4D97-AF65-F5344CB8AC3E}">
        <p14:creationId xmlns:p14="http://schemas.microsoft.com/office/powerpoint/2010/main" val="128145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obtained from conventional source, newborn discharge diagnoses codes, felt to be an underestimation</a:t>
            </a:r>
          </a:p>
          <a:p>
            <a:r>
              <a:rPr lang="en-US" dirty="0"/>
              <a:t>Data from the Missouri Hospital Association outlined difference in LOS and cost for non-NAS versus NAS</a:t>
            </a:r>
          </a:p>
          <a:p>
            <a:r>
              <a:rPr lang="en-US" dirty="0"/>
              <a:t>Ave LOS 10 days longer for NAS</a:t>
            </a:r>
          </a:p>
          <a:p>
            <a:r>
              <a:rPr lang="en-US" dirty="0"/>
              <a:t>Missouri Medicaid pays for 83% of NAS deliveries</a:t>
            </a:r>
          </a:p>
        </p:txBody>
      </p:sp>
      <p:sp>
        <p:nvSpPr>
          <p:cNvPr id="4" name="Slide Number Placeholder 3"/>
          <p:cNvSpPr>
            <a:spLocks noGrp="1"/>
          </p:cNvSpPr>
          <p:nvPr>
            <p:ph type="sldNum" sz="quarter" idx="10"/>
          </p:nvPr>
        </p:nvSpPr>
        <p:spPr/>
        <p:txBody>
          <a:bodyPr/>
          <a:lstStyle/>
          <a:p>
            <a:fld id="{8E3FC446-373A-4D92-AD10-E7AAA8E02422}" type="slidenum">
              <a:rPr lang="en-US" smtClean="0"/>
              <a:pPr/>
              <a:t>13</a:t>
            </a:fld>
            <a:endParaRPr lang="en-US"/>
          </a:p>
        </p:txBody>
      </p:sp>
    </p:spTree>
    <p:extLst>
      <p:ext uri="{BB962C8B-B14F-4D97-AF65-F5344CB8AC3E}">
        <p14:creationId xmlns:p14="http://schemas.microsoft.com/office/powerpoint/2010/main" val="176132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9E67997-B385-4B0A-8B59-CA01562F280E}" type="slidenum">
              <a:rPr lang="en-US"/>
              <a:pPr/>
              <a:t>14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a:t>Opiates</a:t>
            </a:r>
            <a:r>
              <a:rPr lang="en-US" baseline="0" dirty="0"/>
              <a:t> are alkaloid compounds extracted </a:t>
            </a:r>
            <a:r>
              <a:rPr lang="en-US" dirty="0"/>
              <a:t>from opium like morphine, heroin and codeine.</a:t>
            </a:r>
          </a:p>
          <a:p>
            <a:pPr eaLnBrk="1" hangingPunct="1"/>
            <a:r>
              <a:rPr lang="en-US" dirty="0"/>
              <a:t>Opioids are </a:t>
            </a:r>
            <a:r>
              <a:rPr lang="en-US" dirty="0" err="1"/>
              <a:t>semisynthetics</a:t>
            </a:r>
            <a:r>
              <a:rPr lang="en-US" dirty="0"/>
              <a:t> like heroin, </a:t>
            </a:r>
            <a:r>
              <a:rPr lang="en-US" dirty="0" err="1"/>
              <a:t>demerol</a:t>
            </a:r>
            <a:r>
              <a:rPr lang="en-US" dirty="0"/>
              <a:t> and methadone</a:t>
            </a:r>
          </a:p>
          <a:p>
            <a:pPr eaLnBrk="1" hangingPunct="1"/>
            <a:endParaRPr lang="en-US" dirty="0"/>
          </a:p>
          <a:p>
            <a:pPr eaLnBrk="1" hangingPunct="1"/>
            <a:r>
              <a:rPr lang="en-US" dirty="0"/>
              <a:t>Mode of ingestion</a:t>
            </a:r>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F0377D-D341-4446-84E9-18B14C0C1DAD}"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170604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F0377D-D341-4446-84E9-18B14C0C1DAD}"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215565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F0377D-D341-4446-84E9-18B14C0C1DAD}"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764383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F0377D-D341-4446-84E9-18B14C0C1DAD}"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4185-50CF-424C-B48E-104A4DE922F0}"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366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F0377D-D341-4446-84E9-18B14C0C1DAD}"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120587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7F0377D-D341-4446-84E9-18B14C0C1DAD}"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1339247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97F0377D-D341-4446-84E9-18B14C0C1DAD}"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525926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0377D-D341-4446-84E9-18B14C0C1DAD}"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2032755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0377D-D341-4446-84E9-18B14C0C1DAD}"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2154188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ture + Info">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368302" y="1334440"/>
            <a:ext cx="3842039" cy="473616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7" name="Content Placeholder 2"/>
          <p:cNvSpPr>
            <a:spLocks noGrp="1"/>
          </p:cNvSpPr>
          <p:nvPr>
            <p:ph idx="13"/>
          </p:nvPr>
        </p:nvSpPr>
        <p:spPr>
          <a:xfrm>
            <a:off x="4391450" y="1317680"/>
            <a:ext cx="4447275" cy="4752920"/>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192332"/>
            <a:ext cx="8229600" cy="690416"/>
          </a:xfrm>
          <a:prstGeom prst="rect">
            <a:avLst/>
          </a:prstGeom>
        </p:spPr>
        <p:txBody>
          <a:bodyPr vert="horz" lIns="91440" tIns="45720" rIns="91440" bIns="45720" rtlCol="0" anchor="ctr">
            <a:noAutofit/>
          </a:bodyPr>
          <a:lstStyle/>
          <a:p>
            <a:r>
              <a:rPr lang="en-US" dirty="0"/>
              <a:t>Slide Title</a:t>
            </a:r>
          </a:p>
        </p:txBody>
      </p:sp>
    </p:spTree>
    <p:extLst>
      <p:ext uri="{BB962C8B-B14F-4D97-AF65-F5344CB8AC3E}">
        <p14:creationId xmlns:p14="http://schemas.microsoft.com/office/powerpoint/2010/main" val="228982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F0377D-D341-4446-84E9-18B14C0C1DAD}"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2366444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F0377D-D341-4446-84E9-18B14C0C1DAD}" type="datetimeFigureOut">
              <a:rPr lang="en-US" smtClean="0"/>
              <a:pPr/>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55556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F0377D-D341-4446-84E9-18B14C0C1DAD}"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120549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F0377D-D341-4446-84E9-18B14C0C1DAD}" type="datetimeFigureOut">
              <a:rPr lang="en-US" smtClean="0"/>
              <a:pPr/>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208805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F0377D-D341-4446-84E9-18B14C0C1DAD}" type="datetimeFigureOut">
              <a:rPr lang="en-US" smtClean="0"/>
              <a:pPr/>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233511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0377D-D341-4446-84E9-18B14C0C1DAD}" type="datetimeFigureOut">
              <a:rPr lang="en-US" smtClean="0"/>
              <a:pPr/>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204194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F0377D-D341-4446-84E9-18B14C0C1DAD}"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406972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F0377D-D341-4446-84E9-18B14C0C1DAD}" type="datetimeFigureOut">
              <a:rPr lang="en-US" smtClean="0"/>
              <a:pPr/>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9C4185-50CF-424C-B48E-104A4DE922F0}" type="slidenum">
              <a:rPr lang="en-US" smtClean="0"/>
              <a:pPr/>
              <a:t>‹#›</a:t>
            </a:fld>
            <a:endParaRPr lang="en-US"/>
          </a:p>
        </p:txBody>
      </p:sp>
    </p:spTree>
    <p:extLst>
      <p:ext uri="{BB962C8B-B14F-4D97-AF65-F5344CB8AC3E}">
        <p14:creationId xmlns:p14="http://schemas.microsoft.com/office/powerpoint/2010/main" val="420153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7F0377D-D341-4446-84E9-18B14C0C1DAD}" type="datetimeFigureOut">
              <a:rPr lang="en-US" smtClean="0"/>
              <a:pPr/>
              <a:t>9/27/2018</a:t>
            </a:fld>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D9C4185-50CF-424C-B48E-104A4DE922F0}" type="slidenum">
              <a:rPr lang="en-US" smtClean="0"/>
              <a:pPr/>
              <a:t>‹#›</a:t>
            </a:fld>
            <a:endParaRPr lang="en-US"/>
          </a:p>
        </p:txBody>
      </p:sp>
    </p:spTree>
    <p:extLst>
      <p:ext uri="{BB962C8B-B14F-4D97-AF65-F5344CB8AC3E}">
        <p14:creationId xmlns:p14="http://schemas.microsoft.com/office/powerpoint/2010/main" val="1306189393"/>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hyperlink" Target="http://www.samhsa.gov/dat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5.pn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686800" cy="2747963"/>
          </a:xfrm>
        </p:spPr>
        <p:txBody>
          <a:bodyPr>
            <a:noAutofit/>
          </a:bodyPr>
          <a:lstStyle/>
          <a:p>
            <a:r>
              <a:rPr lang="en-US" sz="4800" dirty="0"/>
              <a:t>Understanding Treatment of Narcotic Addiction in Pregnancy and the Role of Breastfeeding in Assisted Recovery</a:t>
            </a:r>
          </a:p>
        </p:txBody>
      </p:sp>
      <p:sp>
        <p:nvSpPr>
          <p:cNvPr id="3" name="Subtitle 2"/>
          <p:cNvSpPr>
            <a:spLocks noGrp="1"/>
          </p:cNvSpPr>
          <p:nvPr>
            <p:ph type="subTitle" idx="1"/>
          </p:nvPr>
        </p:nvSpPr>
        <p:spPr>
          <a:xfrm>
            <a:off x="1143000" y="5029200"/>
            <a:ext cx="6858000" cy="1655762"/>
          </a:xfrm>
        </p:spPr>
        <p:txBody>
          <a:bodyPr>
            <a:normAutofit/>
          </a:bodyPr>
          <a:lstStyle/>
          <a:p>
            <a:r>
              <a:rPr lang="en-US" dirty="0"/>
              <a:t>Jaye M Shyken, MD</a:t>
            </a:r>
          </a:p>
          <a:p>
            <a:r>
              <a:rPr lang="en-US" dirty="0"/>
              <a:t>St Louis University School of Medicine</a:t>
            </a:r>
          </a:p>
          <a:p>
            <a:r>
              <a:rPr lang="en-US" dirty="0"/>
              <a:t>Oct 3, 2018</a:t>
            </a:r>
          </a:p>
        </p:txBody>
      </p:sp>
      <p:pic>
        <p:nvPicPr>
          <p:cNvPr id="4" name="Picture 2" descr="http://t2.gstatic.com/images?q=tbn:ANd9GcQGTEtE5ucNVQmnqwNJ_xgxhsJq1ohzhchEJn4qXdS6HXzQb5s6"/>
          <p:cNvPicPr>
            <a:picLocks noChangeAspect="1" noChangeArrowheads="1"/>
          </p:cNvPicPr>
          <p:nvPr/>
        </p:nvPicPr>
        <p:blipFill>
          <a:blip r:embed="rId2" cstate="print"/>
          <a:srcRect/>
          <a:stretch>
            <a:fillRect/>
          </a:stretch>
        </p:blipFill>
        <p:spPr bwMode="auto">
          <a:xfrm>
            <a:off x="6781800" y="3670262"/>
            <a:ext cx="2034913" cy="152422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914400"/>
          </a:xfrm>
        </p:spPr>
        <p:txBody>
          <a:bodyPr>
            <a:noAutofit/>
          </a:bodyPr>
          <a:lstStyle/>
          <a:p>
            <a:r>
              <a:rPr lang="en-US" sz="3600" dirty="0"/>
              <a:t>Increasing Incidence of NAS in US NICUs</a:t>
            </a:r>
          </a:p>
        </p:txBody>
      </p:sp>
      <p:sp>
        <p:nvSpPr>
          <p:cNvPr id="3074" name="AutoShape 2" descr="http://www.nejm.org.ezp.slu.edu/na101/home/literatum/publisher/mms/journals/content/nejm/2015/nejm_2015.372.issue-22/nejmsa1500439/20150522/images/small/nejmsa1500439_f1.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cstate="print"/>
          <a:srcRect/>
          <a:stretch>
            <a:fillRect/>
          </a:stretch>
        </p:blipFill>
        <p:spPr bwMode="auto">
          <a:xfrm>
            <a:off x="1600200" y="914400"/>
            <a:ext cx="5268741" cy="5715000"/>
          </a:xfrm>
          <a:prstGeom prst="rect">
            <a:avLst/>
          </a:prstGeom>
          <a:noFill/>
          <a:ln w="9525">
            <a:noFill/>
            <a:miter lim="800000"/>
            <a:headEnd/>
            <a:tailEnd/>
          </a:ln>
        </p:spPr>
      </p:pic>
      <p:sp>
        <p:nvSpPr>
          <p:cNvPr id="4" name="TextBox 3"/>
          <p:cNvSpPr txBox="1"/>
          <p:nvPr/>
        </p:nvSpPr>
        <p:spPr>
          <a:xfrm>
            <a:off x="6629400" y="3124200"/>
            <a:ext cx="2438400" cy="954107"/>
          </a:xfrm>
          <a:prstGeom prst="rect">
            <a:avLst/>
          </a:prstGeom>
          <a:solidFill>
            <a:schemeClr val="bg1"/>
          </a:solidFill>
        </p:spPr>
        <p:txBody>
          <a:bodyPr wrap="square" rtlCol="0">
            <a:spAutoFit/>
          </a:bodyPr>
          <a:lstStyle/>
          <a:p>
            <a:pPr algn="ctr"/>
            <a:r>
              <a:rPr lang="en-US" sz="1400" dirty="0" err="1">
                <a:solidFill>
                  <a:schemeClr val="accent2"/>
                </a:solidFill>
              </a:rPr>
              <a:t>Tolia</a:t>
            </a:r>
            <a:r>
              <a:rPr lang="en-US" sz="1400" dirty="0">
                <a:solidFill>
                  <a:schemeClr val="accent2"/>
                </a:solidFill>
              </a:rPr>
              <a:t> VN, et al. NEJM 2015;372;2118-26, DOI:10.1056/NEJMsal500439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0B0CAF31-609E-4C32-94BA-5F3C0E78C6FD}"/>
              </a:ext>
            </a:extLst>
          </p:cNvPr>
          <p:cNvPicPr>
            <a:picLocks noChangeAspect="1"/>
          </p:cNvPicPr>
          <p:nvPr/>
        </p:nvPicPr>
        <p:blipFill>
          <a:blip r:embed="rId4"/>
          <a:stretch>
            <a:fillRect/>
          </a:stretch>
        </p:blipFill>
        <p:spPr>
          <a:xfrm>
            <a:off x="482600" y="1302512"/>
            <a:ext cx="8178799" cy="4252976"/>
          </a:xfrm>
          <a:prstGeom prst="rect">
            <a:avLst/>
          </a:prstGeom>
        </p:spPr>
      </p:pic>
      <p:sp>
        <p:nvSpPr>
          <p:cNvPr id="11" name="Rectangle 10">
            <a:extLst>
              <a:ext uri="{FF2B5EF4-FFF2-40B4-BE49-F238E27FC236}">
                <a16:creationId xmlns:a16="http://schemas.microsoft.com/office/drawing/2014/main" xmlns=""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717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24F7045-1B8B-4422-9330-0BC8BF606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7ED0B3BD-E968-4364-878A-47D3A6AEF0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4926277C-1E78-47C8-8A29-85E7D57B807E}"/>
              </a:ext>
            </a:extLst>
          </p:cNvPr>
          <p:cNvPicPr>
            <a:picLocks noChangeAspect="1"/>
          </p:cNvPicPr>
          <p:nvPr/>
        </p:nvPicPr>
        <p:blipFill>
          <a:blip r:embed="rId4"/>
          <a:stretch>
            <a:fillRect/>
          </a:stretch>
        </p:blipFill>
        <p:spPr>
          <a:xfrm>
            <a:off x="482600" y="1118490"/>
            <a:ext cx="8178799" cy="4621020"/>
          </a:xfrm>
          <a:prstGeom prst="rect">
            <a:avLst/>
          </a:prstGeom>
        </p:spPr>
      </p:pic>
      <p:sp>
        <p:nvSpPr>
          <p:cNvPr id="11" name="Rectangle 10">
            <a:extLst>
              <a:ext uri="{FF2B5EF4-FFF2-40B4-BE49-F238E27FC236}">
                <a16:creationId xmlns:a16="http://schemas.microsoft.com/office/drawing/2014/main" xmlns="" id="{C8E5BCBF-E5D0-444B-A584-4A5FF79F9D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298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F507AFD-F2E1-403B-80F0-D48AA5E23447}"/>
              </a:ext>
            </a:extLst>
          </p:cNvPr>
          <p:cNvSpPr>
            <a:spLocks noGrp="1"/>
          </p:cNvSpPr>
          <p:nvPr>
            <p:ph type="title" idx="4294967295"/>
          </p:nvPr>
        </p:nvSpPr>
        <p:spPr>
          <a:xfrm>
            <a:off x="0" y="452438"/>
            <a:ext cx="7056438" cy="1400175"/>
          </a:xfrm>
        </p:spPr>
        <p:txBody>
          <a:bodyPr vert="horz" lIns="91440" tIns="45720" rIns="91440" bIns="45720" rtlCol="0" anchor="b">
            <a:normAutofit/>
          </a:bodyPr>
          <a:lstStyle/>
          <a:p>
            <a:pPr marL="571500" indent="-571500">
              <a:buFont typeface="Arial" panose="020B0604020202020204" pitchFamily="34" charset="0"/>
              <a:buChar char="•"/>
            </a:pPr>
            <a:r>
              <a:rPr lang="en-US" sz="3600" dirty="0"/>
              <a:t/>
            </a:r>
            <a:br>
              <a:rPr lang="en-US" sz="3600" dirty="0"/>
            </a:br>
            <a:endParaRPr lang="en-US" sz="3600" dirty="0"/>
          </a:p>
        </p:txBody>
      </p:sp>
      <p:pic>
        <p:nvPicPr>
          <p:cNvPr id="3" name="Picture 2">
            <a:extLst>
              <a:ext uri="{FF2B5EF4-FFF2-40B4-BE49-F238E27FC236}">
                <a16:creationId xmlns:a16="http://schemas.microsoft.com/office/drawing/2014/main" xmlns="" id="{2AA3D579-F9DA-44B2-85E8-7D604543D08B}"/>
              </a:ext>
            </a:extLst>
          </p:cNvPr>
          <p:cNvPicPr>
            <a:picLocks noChangeAspect="1"/>
          </p:cNvPicPr>
          <p:nvPr/>
        </p:nvPicPr>
        <p:blipFill>
          <a:blip r:embed="rId3"/>
          <a:stretch>
            <a:fillRect/>
          </a:stretch>
        </p:blipFill>
        <p:spPr>
          <a:xfrm>
            <a:off x="1914961" y="152400"/>
            <a:ext cx="3226516" cy="6389140"/>
          </a:xfrm>
          <a:prstGeom prst="rect">
            <a:avLst/>
          </a:prstGeom>
          <a:effectLst/>
        </p:spPr>
      </p:pic>
      <p:sp>
        <p:nvSpPr>
          <p:cNvPr id="10" name="Rectangle 9">
            <a:extLst>
              <a:ext uri="{FF2B5EF4-FFF2-40B4-BE49-F238E27FC236}">
                <a16:creationId xmlns:a16="http://schemas.microsoft.com/office/drawing/2014/main" xmlns="" id="{CE723DFE-6754-49B4-9741-80F96D4E5971}"/>
              </a:ext>
            </a:extLst>
          </p:cNvPr>
          <p:cNvSpPr/>
          <p:nvPr/>
        </p:nvSpPr>
        <p:spPr>
          <a:xfrm>
            <a:off x="1066800" y="3200400"/>
            <a:ext cx="4572000" cy="800219"/>
          </a:xfrm>
          <a:prstGeom prst="rect">
            <a:avLst/>
          </a:prstGeom>
        </p:spPr>
        <p:txBody>
          <a:bodyPr>
            <a:spAutoFit/>
          </a:bodyPr>
          <a:lstStyle/>
          <a:p>
            <a:r>
              <a:rPr lang="en-US" sz="2800" dirty="0"/>
              <a:t/>
            </a:r>
            <a:br>
              <a:rPr lang="en-US" sz="2800" dirty="0"/>
            </a:br>
            <a:endParaRPr lang="en-US" dirty="0"/>
          </a:p>
        </p:txBody>
      </p:sp>
      <p:sp>
        <p:nvSpPr>
          <p:cNvPr id="16" name="TextBox 15">
            <a:extLst>
              <a:ext uri="{FF2B5EF4-FFF2-40B4-BE49-F238E27FC236}">
                <a16:creationId xmlns:a16="http://schemas.microsoft.com/office/drawing/2014/main" xmlns="" id="{EDB161E6-593E-4F6D-BDE0-6FB9F7CAF88D}"/>
              </a:ext>
            </a:extLst>
          </p:cNvPr>
          <p:cNvSpPr txBox="1"/>
          <p:nvPr/>
        </p:nvSpPr>
        <p:spPr>
          <a:xfrm>
            <a:off x="5334000" y="5019243"/>
            <a:ext cx="3352800" cy="1015663"/>
          </a:xfrm>
          <a:prstGeom prst="rect">
            <a:avLst/>
          </a:prstGeom>
          <a:noFill/>
        </p:spPr>
        <p:txBody>
          <a:bodyPr wrap="square" rtlCol="0">
            <a:spAutoFit/>
          </a:bodyPr>
          <a:lstStyle/>
          <a:p>
            <a:r>
              <a:rPr lang="en-US" sz="2000" dirty="0" err="1"/>
              <a:t>Reidhead</a:t>
            </a:r>
            <a:r>
              <a:rPr lang="en-US" sz="2000" dirty="0"/>
              <a:t> M, Kinkade B, Williams A. MHA Policy Brief, June 2018</a:t>
            </a:r>
          </a:p>
        </p:txBody>
      </p:sp>
    </p:spTree>
    <p:extLst>
      <p:ext uri="{BB962C8B-B14F-4D97-AF65-F5344CB8AC3E}">
        <p14:creationId xmlns:p14="http://schemas.microsoft.com/office/powerpoint/2010/main" val="1432708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20814"/>
            <a:ext cx="8534400" cy="758952"/>
          </a:xfrm>
        </p:spPr>
        <p:txBody>
          <a:bodyPr>
            <a:normAutofit fontScale="90000"/>
          </a:bodyPr>
          <a:lstStyle/>
          <a:p>
            <a:pPr fontAlgn="auto">
              <a:spcAft>
                <a:spcPts val="0"/>
              </a:spcAft>
              <a:defRPr/>
            </a:pPr>
            <a:r>
              <a:rPr lang="en-US" sz="4000" dirty="0"/>
              <a:t>Common Narcotic Agonists and Antagonists</a:t>
            </a:r>
          </a:p>
        </p:txBody>
      </p:sp>
      <p:sp>
        <p:nvSpPr>
          <p:cNvPr id="3075" name="Rectangle 3"/>
          <p:cNvSpPr>
            <a:spLocks noGrp="1" noChangeArrowheads="1"/>
          </p:cNvSpPr>
          <p:nvPr>
            <p:ph sz="half" idx="1"/>
          </p:nvPr>
        </p:nvSpPr>
        <p:spPr>
          <a:xfrm>
            <a:off x="685800" y="1981200"/>
            <a:ext cx="3810000" cy="4114800"/>
          </a:xfrm>
        </p:spPr>
        <p:txBody>
          <a:bodyPr>
            <a:normAutofit fontScale="32500" lnSpcReduction="20000"/>
          </a:bodyPr>
          <a:lstStyle/>
          <a:p>
            <a:pPr marL="365760" indent="-256032" fontAlgn="auto">
              <a:lnSpc>
                <a:spcPct val="90000"/>
              </a:lnSpc>
              <a:spcAft>
                <a:spcPts val="0"/>
              </a:spcAft>
              <a:buFont typeface="Wingdings 3"/>
              <a:buChar char=""/>
              <a:defRPr/>
            </a:pPr>
            <a:r>
              <a:rPr lang="en-US" sz="6200" b="1" dirty="0"/>
              <a:t>Opiates</a:t>
            </a:r>
          </a:p>
          <a:p>
            <a:pPr marL="621792" lvl="1" fontAlgn="auto">
              <a:lnSpc>
                <a:spcPct val="90000"/>
              </a:lnSpc>
              <a:spcBef>
                <a:spcPts val="324"/>
              </a:spcBef>
              <a:spcAft>
                <a:spcPts val="0"/>
              </a:spcAft>
              <a:buFont typeface="Verdana"/>
              <a:buChar char="◦"/>
              <a:defRPr/>
            </a:pPr>
            <a:r>
              <a:rPr lang="en-US" sz="6200" dirty="0"/>
              <a:t>Codeine</a:t>
            </a:r>
          </a:p>
          <a:p>
            <a:pPr marL="621792" lvl="1" fontAlgn="auto">
              <a:lnSpc>
                <a:spcPct val="90000"/>
              </a:lnSpc>
              <a:spcBef>
                <a:spcPts val="324"/>
              </a:spcBef>
              <a:spcAft>
                <a:spcPts val="0"/>
              </a:spcAft>
              <a:buFont typeface="Verdana"/>
              <a:buChar char="◦"/>
              <a:defRPr/>
            </a:pPr>
            <a:r>
              <a:rPr lang="en-US" sz="6200" dirty="0"/>
              <a:t>Morphine</a:t>
            </a:r>
          </a:p>
          <a:p>
            <a:pPr marL="621792" lvl="1" fontAlgn="auto">
              <a:lnSpc>
                <a:spcPct val="90000"/>
              </a:lnSpc>
              <a:spcBef>
                <a:spcPts val="324"/>
              </a:spcBef>
              <a:spcAft>
                <a:spcPts val="0"/>
              </a:spcAft>
              <a:buFont typeface="Verdana"/>
              <a:buChar char="◦"/>
              <a:defRPr/>
            </a:pPr>
            <a:r>
              <a:rPr lang="en-US" sz="6200" dirty="0"/>
              <a:t>Opium</a:t>
            </a:r>
          </a:p>
          <a:p>
            <a:pPr marL="621792" lvl="1" fontAlgn="auto">
              <a:lnSpc>
                <a:spcPct val="90000"/>
              </a:lnSpc>
              <a:spcBef>
                <a:spcPts val="324"/>
              </a:spcBef>
              <a:spcAft>
                <a:spcPts val="0"/>
              </a:spcAft>
              <a:buFont typeface="Verdana"/>
              <a:buChar char="◦"/>
              <a:defRPr/>
            </a:pPr>
            <a:endParaRPr lang="en-US" sz="6200" dirty="0"/>
          </a:p>
          <a:p>
            <a:pPr marL="365760" indent="-256032" fontAlgn="auto">
              <a:lnSpc>
                <a:spcPct val="90000"/>
              </a:lnSpc>
              <a:spcAft>
                <a:spcPts val="0"/>
              </a:spcAft>
              <a:buFont typeface="Wingdings 3"/>
              <a:buChar char=""/>
              <a:defRPr/>
            </a:pPr>
            <a:r>
              <a:rPr lang="en-US" sz="6200" b="1" dirty="0"/>
              <a:t>Opioids</a:t>
            </a:r>
          </a:p>
          <a:p>
            <a:pPr marL="621792" lvl="1" fontAlgn="auto">
              <a:lnSpc>
                <a:spcPct val="90000"/>
              </a:lnSpc>
              <a:spcBef>
                <a:spcPts val="324"/>
              </a:spcBef>
              <a:spcAft>
                <a:spcPts val="0"/>
              </a:spcAft>
              <a:buFont typeface="Verdana"/>
              <a:buChar char="◦"/>
              <a:defRPr/>
            </a:pPr>
            <a:r>
              <a:rPr lang="en-US" sz="6200" dirty="0" err="1"/>
              <a:t>Fentanyl</a:t>
            </a:r>
            <a:endParaRPr lang="en-US" sz="6200" dirty="0"/>
          </a:p>
          <a:p>
            <a:pPr marL="621792" lvl="1" fontAlgn="auto">
              <a:lnSpc>
                <a:spcPct val="90000"/>
              </a:lnSpc>
              <a:spcBef>
                <a:spcPts val="324"/>
              </a:spcBef>
              <a:spcAft>
                <a:spcPts val="0"/>
              </a:spcAft>
              <a:buFont typeface="Verdana"/>
              <a:buChar char="◦"/>
              <a:defRPr/>
            </a:pPr>
            <a:r>
              <a:rPr lang="en-US" sz="6200" dirty="0"/>
              <a:t>Heroin</a:t>
            </a:r>
          </a:p>
          <a:p>
            <a:pPr marL="621792" lvl="1" fontAlgn="auto">
              <a:lnSpc>
                <a:spcPct val="90000"/>
              </a:lnSpc>
              <a:spcBef>
                <a:spcPts val="324"/>
              </a:spcBef>
              <a:spcAft>
                <a:spcPts val="0"/>
              </a:spcAft>
              <a:buFont typeface="Verdana"/>
              <a:buChar char="◦"/>
              <a:defRPr/>
            </a:pPr>
            <a:r>
              <a:rPr lang="en-US" sz="6200" dirty="0" err="1"/>
              <a:t>Hydromorphone</a:t>
            </a:r>
            <a:r>
              <a:rPr lang="en-US" sz="6200" dirty="0"/>
              <a:t> (</a:t>
            </a:r>
            <a:r>
              <a:rPr lang="en-US" sz="6200" dirty="0" err="1"/>
              <a:t>Dilaudid</a:t>
            </a:r>
            <a:r>
              <a:rPr lang="en-US" sz="6200" dirty="0"/>
              <a:t>)</a:t>
            </a:r>
          </a:p>
          <a:p>
            <a:pPr marL="621792" lvl="1" fontAlgn="auto">
              <a:lnSpc>
                <a:spcPct val="90000"/>
              </a:lnSpc>
              <a:spcBef>
                <a:spcPts val="324"/>
              </a:spcBef>
              <a:spcAft>
                <a:spcPts val="0"/>
              </a:spcAft>
              <a:buFont typeface="Verdana"/>
              <a:buChar char="◦"/>
              <a:defRPr/>
            </a:pPr>
            <a:r>
              <a:rPr lang="en-US" sz="6200" dirty="0" err="1"/>
              <a:t>Meperidine</a:t>
            </a:r>
            <a:endParaRPr lang="en-US" sz="6200" dirty="0"/>
          </a:p>
          <a:p>
            <a:pPr marL="621792" lvl="1" fontAlgn="auto">
              <a:lnSpc>
                <a:spcPct val="90000"/>
              </a:lnSpc>
              <a:spcBef>
                <a:spcPts val="324"/>
              </a:spcBef>
              <a:spcAft>
                <a:spcPts val="0"/>
              </a:spcAft>
              <a:buFont typeface="Verdana"/>
              <a:buChar char="◦"/>
              <a:defRPr/>
            </a:pPr>
            <a:r>
              <a:rPr lang="en-US" sz="6200" dirty="0"/>
              <a:t>Methadone</a:t>
            </a:r>
          </a:p>
          <a:p>
            <a:pPr marL="621792" lvl="1" fontAlgn="auto">
              <a:lnSpc>
                <a:spcPct val="90000"/>
              </a:lnSpc>
              <a:spcBef>
                <a:spcPts val="324"/>
              </a:spcBef>
              <a:spcAft>
                <a:spcPts val="0"/>
              </a:spcAft>
              <a:buFont typeface="Verdana"/>
              <a:buChar char="◦"/>
              <a:defRPr/>
            </a:pPr>
            <a:r>
              <a:rPr lang="en-US" sz="6200" dirty="0" err="1"/>
              <a:t>Oxycodone</a:t>
            </a:r>
            <a:endParaRPr lang="en-US" sz="6200" dirty="0"/>
          </a:p>
          <a:p>
            <a:pPr marL="621792" lvl="1" fontAlgn="auto">
              <a:lnSpc>
                <a:spcPct val="90000"/>
              </a:lnSpc>
              <a:spcBef>
                <a:spcPts val="324"/>
              </a:spcBef>
              <a:spcAft>
                <a:spcPts val="0"/>
              </a:spcAft>
              <a:buFont typeface="Verdana"/>
              <a:buChar char="◦"/>
              <a:defRPr/>
            </a:pPr>
            <a:r>
              <a:rPr lang="en-US" sz="6200" dirty="0" err="1"/>
              <a:t>Propoxyphene</a:t>
            </a:r>
            <a:endParaRPr lang="en-US" sz="6200" dirty="0"/>
          </a:p>
          <a:p>
            <a:pPr marL="621792" lvl="1" fontAlgn="auto">
              <a:lnSpc>
                <a:spcPct val="90000"/>
              </a:lnSpc>
              <a:spcBef>
                <a:spcPts val="324"/>
              </a:spcBef>
              <a:spcAft>
                <a:spcPts val="0"/>
              </a:spcAft>
              <a:buFont typeface="Verdana"/>
              <a:buChar char="◦"/>
              <a:defRPr/>
            </a:pPr>
            <a:r>
              <a:rPr lang="en-US" sz="6200" dirty="0"/>
              <a:t>Buprenorphine</a:t>
            </a:r>
          </a:p>
          <a:p>
            <a:pPr marL="621792" lvl="1" fontAlgn="auto">
              <a:lnSpc>
                <a:spcPct val="90000"/>
              </a:lnSpc>
              <a:spcBef>
                <a:spcPts val="324"/>
              </a:spcBef>
              <a:spcAft>
                <a:spcPts val="0"/>
              </a:spcAft>
              <a:buFont typeface="Verdana"/>
              <a:buChar char="◦"/>
              <a:defRPr/>
            </a:pPr>
            <a:endParaRPr lang="en-US" dirty="0"/>
          </a:p>
        </p:txBody>
      </p:sp>
      <p:sp>
        <p:nvSpPr>
          <p:cNvPr id="3076" name="Rectangle 4"/>
          <p:cNvSpPr>
            <a:spLocks noGrp="1" noChangeArrowheads="1"/>
          </p:cNvSpPr>
          <p:nvPr>
            <p:ph sz="half" idx="2"/>
          </p:nvPr>
        </p:nvSpPr>
        <p:spPr>
          <a:xfrm>
            <a:off x="4871364" y="1856884"/>
            <a:ext cx="3352800" cy="2181716"/>
          </a:xfrm>
        </p:spPr>
        <p:txBody>
          <a:bodyPr>
            <a:noAutofit/>
          </a:bodyPr>
          <a:lstStyle/>
          <a:p>
            <a:pPr marL="365760" indent="-256032" fontAlgn="auto">
              <a:spcAft>
                <a:spcPts val="0"/>
              </a:spcAft>
              <a:buFont typeface="Wingdings 3"/>
              <a:buChar char=""/>
              <a:defRPr/>
            </a:pPr>
            <a:r>
              <a:rPr lang="en-US" sz="2000" b="1" dirty="0"/>
              <a:t>Antagonists</a:t>
            </a:r>
          </a:p>
          <a:p>
            <a:pPr marL="621792" lvl="1" fontAlgn="auto">
              <a:spcBef>
                <a:spcPts val="324"/>
              </a:spcBef>
              <a:spcAft>
                <a:spcPts val="0"/>
              </a:spcAft>
              <a:buFont typeface="Verdana"/>
              <a:buChar char="◦"/>
              <a:defRPr/>
            </a:pPr>
            <a:r>
              <a:rPr lang="en-US" sz="2000" dirty="0" err="1"/>
              <a:t>Naloxone</a:t>
            </a:r>
            <a:endParaRPr lang="en-US" sz="2000" dirty="0"/>
          </a:p>
          <a:p>
            <a:pPr marL="621792" lvl="1" fontAlgn="auto">
              <a:spcBef>
                <a:spcPts val="324"/>
              </a:spcBef>
              <a:spcAft>
                <a:spcPts val="0"/>
              </a:spcAft>
              <a:buFont typeface="Verdana"/>
              <a:buChar char="◦"/>
              <a:defRPr/>
            </a:pPr>
            <a:r>
              <a:rPr lang="en-US" sz="2000" dirty="0" err="1"/>
              <a:t>Naltrexone</a:t>
            </a:r>
            <a:endParaRPr lang="en-US" sz="2000" dirty="0"/>
          </a:p>
          <a:p>
            <a:pPr marL="621792" lvl="1" fontAlgn="auto">
              <a:spcBef>
                <a:spcPts val="324"/>
              </a:spcBef>
              <a:spcAft>
                <a:spcPts val="0"/>
              </a:spcAft>
              <a:buFont typeface="Verdana"/>
              <a:buChar char="◦"/>
              <a:defRPr/>
            </a:pPr>
            <a:endParaRPr lang="en-US" sz="2000" dirty="0"/>
          </a:p>
          <a:p>
            <a:pPr marL="365760" indent="-256032" fontAlgn="auto">
              <a:spcAft>
                <a:spcPts val="0"/>
              </a:spcAft>
              <a:buFont typeface="Wingdings 3"/>
              <a:buChar char=""/>
              <a:defRPr/>
            </a:pPr>
            <a:r>
              <a:rPr lang="en-US" sz="2000" b="1" dirty="0"/>
              <a:t>Partial Agonists</a:t>
            </a:r>
          </a:p>
          <a:p>
            <a:pPr marL="621792" lvl="1" fontAlgn="auto">
              <a:spcBef>
                <a:spcPts val="324"/>
              </a:spcBef>
              <a:spcAft>
                <a:spcPts val="0"/>
              </a:spcAft>
              <a:buFont typeface="Verdana"/>
              <a:buChar char="◦"/>
              <a:defRPr/>
            </a:pPr>
            <a:r>
              <a:rPr lang="en-US" sz="2000" dirty="0" err="1"/>
              <a:t>Pentazocine</a:t>
            </a:r>
            <a:r>
              <a:rPr lang="en-US" sz="2000" dirty="0"/>
              <a:t> (</a:t>
            </a:r>
            <a:r>
              <a:rPr lang="en-US" sz="2000" dirty="0" err="1"/>
              <a:t>Talwin</a:t>
            </a:r>
            <a:r>
              <a:rPr lang="en-US" sz="2000" dirty="0"/>
              <a:t>)</a:t>
            </a:r>
          </a:p>
          <a:p>
            <a:pPr marL="621792" lvl="1" fontAlgn="auto">
              <a:spcBef>
                <a:spcPts val="324"/>
              </a:spcBef>
              <a:spcAft>
                <a:spcPts val="0"/>
              </a:spcAft>
              <a:buFont typeface="Verdana"/>
              <a:buChar char="◦"/>
              <a:defRPr/>
            </a:pPr>
            <a:r>
              <a:rPr lang="en-US" sz="2000" dirty="0" err="1"/>
              <a:t>Nalbuphine</a:t>
            </a:r>
            <a:r>
              <a:rPr lang="en-US" sz="2000" dirty="0"/>
              <a:t> (</a:t>
            </a:r>
            <a:r>
              <a:rPr lang="en-US" sz="2000" dirty="0" err="1"/>
              <a:t>Nubain</a:t>
            </a:r>
            <a:r>
              <a:rPr lang="en-US" sz="2000" dirty="0"/>
              <a:t>)</a:t>
            </a:r>
          </a:p>
          <a:p>
            <a:pPr marL="621792" lvl="1" fontAlgn="auto">
              <a:spcBef>
                <a:spcPts val="324"/>
              </a:spcBef>
              <a:spcAft>
                <a:spcPts val="0"/>
              </a:spcAft>
              <a:buFont typeface="Verdana"/>
              <a:buChar char="◦"/>
              <a:defRPr/>
            </a:pPr>
            <a:r>
              <a:rPr lang="en-US" sz="2000" dirty="0" err="1"/>
              <a:t>Butorphanol</a:t>
            </a:r>
            <a:r>
              <a:rPr lang="en-US" sz="2000" dirty="0"/>
              <a:t> (</a:t>
            </a:r>
            <a:r>
              <a:rPr lang="en-US" sz="2000" dirty="0" err="1"/>
              <a:t>Stadol</a:t>
            </a:r>
            <a:r>
              <a:rPr lang="en-US" sz="2000" dirty="0"/>
              <a:t>)</a:t>
            </a:r>
          </a:p>
          <a:p>
            <a:pPr marL="621792" lvl="1" fontAlgn="auto">
              <a:spcBef>
                <a:spcPts val="324"/>
              </a:spcBef>
              <a:spcAft>
                <a:spcPts val="0"/>
              </a:spcAft>
              <a:buFont typeface="Verdana"/>
              <a:buChar char="◦"/>
              <a:defRPr/>
            </a:pPr>
            <a:r>
              <a:rPr lang="en-US" sz="2000" dirty="0"/>
              <a:t>Buprenorphine (</a:t>
            </a:r>
            <a:r>
              <a:rPr lang="en-US" sz="2000" dirty="0" err="1"/>
              <a:t>Subutex</a:t>
            </a:r>
            <a:r>
              <a:rPr lang="en-US" sz="2000" dirty="0"/>
              <a:t>)</a:t>
            </a:r>
          </a:p>
        </p:txBody>
      </p:sp>
      <p:pic>
        <p:nvPicPr>
          <p:cNvPr id="5" name="Picture 2" descr="http://t2.gstatic.com/images?q=tbn:ANd9GcQGTEtE5ucNVQmnqwNJ_xgxhsJq1ohzhchEJn4qXdS6HXzQb5s6"/>
          <p:cNvPicPr>
            <a:picLocks noChangeAspect="1" noChangeArrowheads="1"/>
          </p:cNvPicPr>
          <p:nvPr/>
        </p:nvPicPr>
        <p:blipFill>
          <a:blip r:embed="rId3" cstate="print"/>
          <a:srcRect/>
          <a:stretch>
            <a:fillRect/>
          </a:stretch>
        </p:blipFill>
        <p:spPr bwMode="auto">
          <a:xfrm>
            <a:off x="2590800" y="1447800"/>
            <a:ext cx="1374251" cy="1029363"/>
          </a:xfrm>
          <a:prstGeom prst="rect">
            <a:avLst/>
          </a:prstGeom>
          <a:noFill/>
        </p:spPr>
      </p:pic>
      <p:pic>
        <p:nvPicPr>
          <p:cNvPr id="116738" name="Picture 2" descr="http://cmsimg.burlingtonfreepress.com/apps/pbcsi.dll/bilde?Site=BT&amp;Date=20110724&amp;Category=NEWS02&amp;ArtNo=107240308&amp;Ref=AR&amp;MaxW=640&amp;Border=0&amp;Prescription-drug-abuse-Vermont-problem-epidemic-proportions-"/>
          <p:cNvPicPr>
            <a:picLocks noChangeAspect="1" noChangeArrowheads="1"/>
          </p:cNvPicPr>
          <p:nvPr/>
        </p:nvPicPr>
        <p:blipFill>
          <a:blip r:embed="rId4" cstate="print"/>
          <a:srcRect/>
          <a:stretch>
            <a:fillRect/>
          </a:stretch>
        </p:blipFill>
        <p:spPr bwMode="auto">
          <a:xfrm>
            <a:off x="3250216" y="5181600"/>
            <a:ext cx="1600200" cy="1077634"/>
          </a:xfrm>
          <a:prstGeom prst="rect">
            <a:avLst/>
          </a:prstGeom>
          <a:noFill/>
        </p:spPr>
      </p:pic>
      <p:pic>
        <p:nvPicPr>
          <p:cNvPr id="1026" name="Picture 2" descr="Image result for image of naloxone">
            <a:extLst>
              <a:ext uri="{FF2B5EF4-FFF2-40B4-BE49-F238E27FC236}">
                <a16:creationId xmlns:a16="http://schemas.microsoft.com/office/drawing/2014/main" xmlns="" id="{7CA74A91-9151-496E-95C0-91F2254319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315" y="1218945"/>
            <a:ext cx="2192286" cy="1461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31DCA-C795-42F6-877C-253195A1F45D}"/>
              </a:ext>
            </a:extLst>
          </p:cNvPr>
          <p:cNvSpPr>
            <a:spLocks noGrp="1"/>
          </p:cNvSpPr>
          <p:nvPr>
            <p:ph type="title"/>
          </p:nvPr>
        </p:nvSpPr>
        <p:spPr>
          <a:xfrm>
            <a:off x="190500" y="-381000"/>
            <a:ext cx="8763000" cy="1325563"/>
          </a:xfrm>
        </p:spPr>
        <p:txBody>
          <a:bodyPr>
            <a:normAutofit/>
          </a:bodyPr>
          <a:lstStyle/>
          <a:p>
            <a:r>
              <a:rPr lang="en-US" sz="3200" dirty="0">
                <a:solidFill>
                  <a:schemeClr val="accent2">
                    <a:lumMod val="75000"/>
                  </a:schemeClr>
                </a:solidFill>
              </a:rPr>
              <a:t>Medical Complications of Maternal Opioid Use</a:t>
            </a:r>
          </a:p>
        </p:txBody>
      </p:sp>
      <p:sp>
        <p:nvSpPr>
          <p:cNvPr id="3" name="Content Placeholder 2">
            <a:extLst>
              <a:ext uri="{FF2B5EF4-FFF2-40B4-BE49-F238E27FC236}">
                <a16:creationId xmlns:a16="http://schemas.microsoft.com/office/drawing/2014/main" xmlns="" id="{115AAF50-8647-416A-BA87-14CC88244CE8}"/>
              </a:ext>
            </a:extLst>
          </p:cNvPr>
          <p:cNvSpPr>
            <a:spLocks noGrp="1"/>
          </p:cNvSpPr>
          <p:nvPr>
            <p:ph sz="half" idx="1"/>
          </p:nvPr>
        </p:nvSpPr>
        <p:spPr>
          <a:xfrm>
            <a:off x="381001" y="609600"/>
            <a:ext cx="4099720" cy="5181599"/>
          </a:xfrm>
        </p:spPr>
        <p:txBody>
          <a:bodyPr>
            <a:normAutofit fontScale="77500" lnSpcReduction="20000"/>
          </a:bodyPr>
          <a:lstStyle/>
          <a:p>
            <a:r>
              <a:rPr lang="en-US" sz="2600" dirty="0"/>
              <a:t>Infections</a:t>
            </a:r>
          </a:p>
          <a:p>
            <a:pPr lvl="1"/>
            <a:r>
              <a:rPr lang="en-US" sz="2600" dirty="0"/>
              <a:t>STIs (HIV)</a:t>
            </a:r>
          </a:p>
          <a:p>
            <a:pPr lvl="1"/>
            <a:r>
              <a:rPr lang="en-US" sz="2600" dirty="0"/>
              <a:t>Endocarditis</a:t>
            </a:r>
          </a:p>
          <a:p>
            <a:pPr lvl="1"/>
            <a:r>
              <a:rPr lang="en-US" sz="2600" dirty="0"/>
              <a:t>Pneumonia</a:t>
            </a:r>
          </a:p>
          <a:p>
            <a:pPr lvl="1"/>
            <a:r>
              <a:rPr lang="en-US" sz="2600" dirty="0"/>
              <a:t>Cellulitis and abscesses</a:t>
            </a:r>
          </a:p>
          <a:p>
            <a:pPr lvl="1"/>
            <a:r>
              <a:rPr lang="en-US" sz="2600" dirty="0"/>
              <a:t>TB</a:t>
            </a:r>
          </a:p>
          <a:p>
            <a:pPr lvl="1"/>
            <a:r>
              <a:rPr lang="en-US" sz="2600" dirty="0"/>
              <a:t>UTI</a:t>
            </a:r>
          </a:p>
          <a:p>
            <a:pPr lvl="1"/>
            <a:r>
              <a:rPr lang="en-US" sz="2600" dirty="0"/>
              <a:t>Hepatitis (acute and chronic)</a:t>
            </a:r>
          </a:p>
          <a:p>
            <a:r>
              <a:rPr lang="en-US" sz="2600" dirty="0"/>
              <a:t>Abuse of other substances</a:t>
            </a:r>
          </a:p>
          <a:p>
            <a:r>
              <a:rPr lang="en-US" sz="2600" dirty="0"/>
              <a:t>Mortality</a:t>
            </a:r>
          </a:p>
          <a:p>
            <a:pPr lvl="1"/>
            <a:r>
              <a:rPr lang="en-US" sz="2600" dirty="0"/>
              <a:t>Suicide</a:t>
            </a:r>
          </a:p>
          <a:p>
            <a:pPr lvl="1"/>
            <a:r>
              <a:rPr lang="en-US" sz="2600" dirty="0"/>
              <a:t>Trauma</a:t>
            </a:r>
          </a:p>
          <a:p>
            <a:pPr lvl="1"/>
            <a:r>
              <a:rPr lang="en-US" sz="2600" dirty="0"/>
              <a:t>OD</a:t>
            </a:r>
          </a:p>
          <a:p>
            <a:pPr lvl="1"/>
            <a:endParaRPr lang="en-US" dirty="0"/>
          </a:p>
        </p:txBody>
      </p:sp>
      <p:sp>
        <p:nvSpPr>
          <p:cNvPr id="4" name="Content Placeholder 3">
            <a:extLst>
              <a:ext uri="{FF2B5EF4-FFF2-40B4-BE49-F238E27FC236}">
                <a16:creationId xmlns:a16="http://schemas.microsoft.com/office/drawing/2014/main" xmlns="" id="{A5EAE18F-B9D4-482C-A5BE-DCD890B6B11E}"/>
              </a:ext>
            </a:extLst>
          </p:cNvPr>
          <p:cNvSpPr>
            <a:spLocks noGrp="1"/>
          </p:cNvSpPr>
          <p:nvPr>
            <p:ph sz="half" idx="2"/>
          </p:nvPr>
        </p:nvSpPr>
        <p:spPr>
          <a:xfrm>
            <a:off x="4610101" y="609600"/>
            <a:ext cx="4343399" cy="5486400"/>
          </a:xfrm>
        </p:spPr>
        <p:txBody>
          <a:bodyPr>
            <a:noAutofit/>
          </a:bodyPr>
          <a:lstStyle/>
          <a:p>
            <a:r>
              <a:rPr lang="en-US" dirty="0"/>
              <a:t>Nutritional deficiencies and anemia</a:t>
            </a:r>
          </a:p>
          <a:p>
            <a:r>
              <a:rPr lang="en-US" dirty="0"/>
              <a:t>Tetanus</a:t>
            </a:r>
          </a:p>
          <a:p>
            <a:r>
              <a:rPr lang="en-US" dirty="0"/>
              <a:t>Thrombophlebitis and edema</a:t>
            </a:r>
          </a:p>
          <a:p>
            <a:r>
              <a:rPr lang="en-US" dirty="0"/>
              <a:t>Psychiatric disease</a:t>
            </a:r>
          </a:p>
          <a:p>
            <a:pPr lvl="1"/>
            <a:r>
              <a:rPr lang="en-US" sz="2000" dirty="0"/>
              <a:t>Depression</a:t>
            </a:r>
          </a:p>
          <a:p>
            <a:pPr lvl="1"/>
            <a:r>
              <a:rPr lang="en-US" sz="2000" dirty="0"/>
              <a:t>Anxiety</a:t>
            </a:r>
          </a:p>
          <a:p>
            <a:pPr lvl="1"/>
            <a:r>
              <a:rPr lang="en-US" sz="2000" dirty="0"/>
              <a:t>Bipolar</a:t>
            </a:r>
          </a:p>
          <a:p>
            <a:r>
              <a:rPr lang="en-US" dirty="0"/>
              <a:t>High risk behaviors</a:t>
            </a:r>
          </a:p>
          <a:p>
            <a:pPr lvl="1"/>
            <a:r>
              <a:rPr lang="en-US" sz="2000" dirty="0"/>
              <a:t>Theft</a:t>
            </a:r>
          </a:p>
          <a:p>
            <a:pPr lvl="1"/>
            <a:r>
              <a:rPr lang="en-US" sz="2000" dirty="0"/>
              <a:t>Violence</a:t>
            </a:r>
          </a:p>
          <a:p>
            <a:pPr lvl="1"/>
            <a:r>
              <a:rPr lang="en-US" sz="2000" dirty="0"/>
              <a:t>Legal risks</a:t>
            </a:r>
          </a:p>
          <a:p>
            <a:pPr lvl="1"/>
            <a:r>
              <a:rPr lang="en-US" sz="2000" dirty="0"/>
              <a:t>Trading sex for drugs or being trafficked </a:t>
            </a:r>
          </a:p>
        </p:txBody>
      </p:sp>
      <p:sp>
        <p:nvSpPr>
          <p:cNvPr id="5" name="TextBox 4">
            <a:extLst>
              <a:ext uri="{FF2B5EF4-FFF2-40B4-BE49-F238E27FC236}">
                <a16:creationId xmlns:a16="http://schemas.microsoft.com/office/drawing/2014/main" xmlns="" id="{4F59098A-5B48-4EB4-BE46-F52D918D5906}"/>
              </a:ext>
            </a:extLst>
          </p:cNvPr>
          <p:cNvSpPr txBox="1"/>
          <p:nvPr/>
        </p:nvSpPr>
        <p:spPr>
          <a:xfrm>
            <a:off x="415637" y="5867399"/>
            <a:ext cx="4495800" cy="646331"/>
          </a:xfrm>
          <a:prstGeom prst="rect">
            <a:avLst/>
          </a:prstGeom>
          <a:noFill/>
          <a:ln>
            <a:solidFill>
              <a:schemeClr val="accent1"/>
            </a:solidFill>
          </a:ln>
        </p:spPr>
        <p:txBody>
          <a:bodyPr wrap="square" rtlCol="0">
            <a:spAutoFit/>
          </a:bodyPr>
          <a:lstStyle/>
          <a:p>
            <a:pPr algn="ctr"/>
            <a:r>
              <a:rPr lang="en-US" dirty="0">
                <a:solidFill>
                  <a:schemeClr val="accent5"/>
                </a:solidFill>
              </a:rPr>
              <a:t>ACOG, Committee Opinion 711. </a:t>
            </a:r>
            <a:r>
              <a:rPr lang="en-US" dirty="0" err="1">
                <a:solidFill>
                  <a:schemeClr val="accent5"/>
                </a:solidFill>
              </a:rPr>
              <a:t>Obstet</a:t>
            </a:r>
            <a:r>
              <a:rPr lang="en-US" dirty="0">
                <a:solidFill>
                  <a:schemeClr val="accent5"/>
                </a:solidFill>
              </a:rPr>
              <a:t> </a:t>
            </a:r>
            <a:r>
              <a:rPr lang="en-US" dirty="0" err="1">
                <a:solidFill>
                  <a:schemeClr val="accent5"/>
                </a:solidFill>
              </a:rPr>
              <a:t>Gynecol</a:t>
            </a:r>
            <a:r>
              <a:rPr lang="en-US" dirty="0">
                <a:solidFill>
                  <a:schemeClr val="accent5"/>
                </a:solidFill>
              </a:rPr>
              <a:t> 2017;130:e81-85</a:t>
            </a:r>
          </a:p>
        </p:txBody>
      </p:sp>
    </p:spTree>
    <p:extLst>
      <p:ext uri="{BB962C8B-B14F-4D97-AF65-F5344CB8AC3E}">
        <p14:creationId xmlns:p14="http://schemas.microsoft.com/office/powerpoint/2010/main" val="283733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 y="131618"/>
            <a:ext cx="8763000" cy="1143000"/>
          </a:xfrm>
        </p:spPr>
        <p:txBody>
          <a:bodyPr>
            <a:noAutofit/>
          </a:bodyPr>
          <a:lstStyle/>
          <a:p>
            <a:r>
              <a:rPr lang="en-US" sz="2800" dirty="0"/>
              <a:t>Prenatal Opioid Abuse or Dependence and Obstetric Outcomes: 2007-2011 (Nationwide Inpatient Sample)</a:t>
            </a:r>
          </a:p>
        </p:txBody>
      </p:sp>
      <p:sp>
        <p:nvSpPr>
          <p:cNvPr id="5" name="TextBox 4"/>
          <p:cNvSpPr txBox="1"/>
          <p:nvPr/>
        </p:nvSpPr>
        <p:spPr>
          <a:xfrm>
            <a:off x="1524000" y="6324600"/>
            <a:ext cx="6096000" cy="381000"/>
          </a:xfrm>
          <a:prstGeom prst="rect">
            <a:avLst/>
          </a:prstGeom>
          <a:noFill/>
        </p:spPr>
        <p:txBody>
          <a:bodyPr wrap="square" rtlCol="0">
            <a:spAutoFit/>
          </a:bodyPr>
          <a:lstStyle/>
          <a:p>
            <a:pPr algn="ctr"/>
            <a:r>
              <a:rPr lang="en-US" dirty="0">
                <a:solidFill>
                  <a:schemeClr val="tx2"/>
                </a:solidFill>
              </a:rPr>
              <a:t>Maeda A, et al. Anesthesiology 2014;121:1158-65</a:t>
            </a:r>
          </a:p>
        </p:txBody>
      </p:sp>
      <p:graphicFrame>
        <p:nvGraphicFramePr>
          <p:cNvPr id="3" name="Table 2">
            <a:extLst>
              <a:ext uri="{FF2B5EF4-FFF2-40B4-BE49-F238E27FC236}">
                <a16:creationId xmlns:a16="http://schemas.microsoft.com/office/drawing/2014/main" xmlns="" id="{2AF345B9-8237-4EA0-A249-ACD105869C5D}"/>
              </a:ext>
            </a:extLst>
          </p:cNvPr>
          <p:cNvGraphicFramePr>
            <a:graphicFrameLocks noGrp="1"/>
          </p:cNvGraphicFramePr>
          <p:nvPr>
            <p:extLst>
              <p:ext uri="{D42A27DB-BD31-4B8C-83A1-F6EECF244321}">
                <p14:modId xmlns:p14="http://schemas.microsoft.com/office/powerpoint/2010/main" val="958210488"/>
              </p:ext>
            </p:extLst>
          </p:nvPr>
        </p:nvGraphicFramePr>
        <p:xfrm>
          <a:off x="762000" y="1397000"/>
          <a:ext cx="7086600" cy="4719320"/>
        </p:xfrm>
        <a:graphic>
          <a:graphicData uri="http://schemas.openxmlformats.org/drawingml/2006/table">
            <a:tbl>
              <a:tblPr firstRow="1" bandRow="1">
                <a:tableStyleId>{5C22544A-7EE6-4342-B048-85BDC9FD1C3A}</a:tableStyleId>
              </a:tblPr>
              <a:tblGrid>
                <a:gridCol w="4429125">
                  <a:extLst>
                    <a:ext uri="{9D8B030D-6E8A-4147-A177-3AD203B41FA5}">
                      <a16:colId xmlns:a16="http://schemas.microsoft.com/office/drawing/2014/main" xmlns="" val="1550609760"/>
                    </a:ext>
                  </a:extLst>
                </a:gridCol>
                <a:gridCol w="2657475">
                  <a:extLst>
                    <a:ext uri="{9D8B030D-6E8A-4147-A177-3AD203B41FA5}">
                      <a16:colId xmlns:a16="http://schemas.microsoft.com/office/drawing/2014/main" xmlns="" val="819610018"/>
                    </a:ext>
                  </a:extLst>
                </a:gridCol>
              </a:tblGrid>
              <a:tr h="370840">
                <a:tc>
                  <a:txBody>
                    <a:bodyPr/>
                    <a:lstStyle/>
                    <a:p>
                      <a:r>
                        <a:rPr lang="en-US" dirty="0"/>
                        <a:t>Condition with Significant Differences</a:t>
                      </a:r>
                    </a:p>
                  </a:txBody>
                  <a:tcPr/>
                </a:tc>
                <a:tc>
                  <a:txBody>
                    <a:bodyPr/>
                    <a:lstStyle/>
                    <a:p>
                      <a:pPr algn="ctr"/>
                      <a:r>
                        <a:rPr lang="en-US" dirty="0"/>
                        <a:t> Adjusted Odds Ratio, opioid vs without</a:t>
                      </a:r>
                    </a:p>
                  </a:txBody>
                  <a:tcPr/>
                </a:tc>
                <a:extLst>
                  <a:ext uri="{0D108BD9-81ED-4DB2-BD59-A6C34878D82A}">
                    <a16:rowId xmlns:a16="http://schemas.microsoft.com/office/drawing/2014/main" xmlns="" val="2350330679"/>
                  </a:ext>
                </a:extLst>
              </a:tr>
              <a:tr h="370840">
                <a:tc>
                  <a:txBody>
                    <a:bodyPr/>
                    <a:lstStyle/>
                    <a:p>
                      <a:r>
                        <a:rPr lang="en-US" dirty="0"/>
                        <a:t>Died during hospitalization</a:t>
                      </a:r>
                    </a:p>
                  </a:txBody>
                  <a:tcPr/>
                </a:tc>
                <a:tc>
                  <a:txBody>
                    <a:bodyPr/>
                    <a:lstStyle/>
                    <a:p>
                      <a:pPr algn="ctr"/>
                      <a:r>
                        <a:rPr lang="en-US" dirty="0"/>
                        <a:t>4.6</a:t>
                      </a:r>
                    </a:p>
                  </a:txBody>
                  <a:tcPr/>
                </a:tc>
                <a:extLst>
                  <a:ext uri="{0D108BD9-81ED-4DB2-BD59-A6C34878D82A}">
                    <a16:rowId xmlns:a16="http://schemas.microsoft.com/office/drawing/2014/main" xmlns="" val="3551216590"/>
                  </a:ext>
                </a:extLst>
              </a:tr>
              <a:tr h="370840">
                <a:tc>
                  <a:txBody>
                    <a:bodyPr/>
                    <a:lstStyle/>
                    <a:p>
                      <a:r>
                        <a:rPr lang="en-US" dirty="0"/>
                        <a:t>Cardiac arrest</a:t>
                      </a:r>
                    </a:p>
                  </a:txBody>
                  <a:tcPr/>
                </a:tc>
                <a:tc>
                  <a:txBody>
                    <a:bodyPr/>
                    <a:lstStyle/>
                    <a:p>
                      <a:pPr algn="ctr"/>
                      <a:r>
                        <a:rPr lang="en-US" dirty="0"/>
                        <a:t>3.6</a:t>
                      </a:r>
                    </a:p>
                  </a:txBody>
                  <a:tcPr/>
                </a:tc>
                <a:extLst>
                  <a:ext uri="{0D108BD9-81ED-4DB2-BD59-A6C34878D82A}">
                    <a16:rowId xmlns:a16="http://schemas.microsoft.com/office/drawing/2014/main" xmlns="" val="1953655100"/>
                  </a:ext>
                </a:extLst>
              </a:tr>
              <a:tr h="370840">
                <a:tc>
                  <a:txBody>
                    <a:bodyPr/>
                    <a:lstStyle/>
                    <a:p>
                      <a:r>
                        <a:rPr lang="en-US" dirty="0"/>
                        <a:t>Growth restriction</a:t>
                      </a:r>
                    </a:p>
                  </a:txBody>
                  <a:tcPr/>
                </a:tc>
                <a:tc>
                  <a:txBody>
                    <a:bodyPr/>
                    <a:lstStyle/>
                    <a:p>
                      <a:pPr algn="ctr"/>
                      <a:r>
                        <a:rPr lang="en-US" dirty="0"/>
                        <a:t>2.7</a:t>
                      </a:r>
                    </a:p>
                  </a:txBody>
                  <a:tcPr/>
                </a:tc>
                <a:extLst>
                  <a:ext uri="{0D108BD9-81ED-4DB2-BD59-A6C34878D82A}">
                    <a16:rowId xmlns:a16="http://schemas.microsoft.com/office/drawing/2014/main" xmlns="" val="1473492495"/>
                  </a:ext>
                </a:extLst>
              </a:tr>
              <a:tr h="370840">
                <a:tc>
                  <a:txBody>
                    <a:bodyPr/>
                    <a:lstStyle/>
                    <a:p>
                      <a:r>
                        <a:rPr lang="en-US" dirty="0"/>
                        <a:t>Placental abruption</a:t>
                      </a:r>
                    </a:p>
                  </a:txBody>
                  <a:tcPr/>
                </a:tc>
                <a:tc>
                  <a:txBody>
                    <a:bodyPr/>
                    <a:lstStyle/>
                    <a:p>
                      <a:pPr algn="ctr"/>
                      <a:r>
                        <a:rPr lang="en-US" dirty="0"/>
                        <a:t>2.4</a:t>
                      </a:r>
                    </a:p>
                  </a:txBody>
                  <a:tcPr/>
                </a:tc>
                <a:extLst>
                  <a:ext uri="{0D108BD9-81ED-4DB2-BD59-A6C34878D82A}">
                    <a16:rowId xmlns:a16="http://schemas.microsoft.com/office/drawing/2014/main" xmlns="" val="2823066608"/>
                  </a:ext>
                </a:extLst>
              </a:tr>
              <a:tr h="370840">
                <a:tc>
                  <a:txBody>
                    <a:bodyPr/>
                    <a:lstStyle/>
                    <a:p>
                      <a:r>
                        <a:rPr lang="en-US" dirty="0"/>
                        <a:t>LOS &gt; 7 days</a:t>
                      </a:r>
                    </a:p>
                  </a:txBody>
                  <a:tcPr/>
                </a:tc>
                <a:tc>
                  <a:txBody>
                    <a:bodyPr/>
                    <a:lstStyle/>
                    <a:p>
                      <a:pPr algn="ctr"/>
                      <a:r>
                        <a:rPr lang="en-US" dirty="0"/>
                        <a:t>2.2</a:t>
                      </a:r>
                    </a:p>
                  </a:txBody>
                  <a:tcPr/>
                </a:tc>
                <a:extLst>
                  <a:ext uri="{0D108BD9-81ED-4DB2-BD59-A6C34878D82A}">
                    <a16:rowId xmlns:a16="http://schemas.microsoft.com/office/drawing/2014/main" xmlns="" val="2930856859"/>
                  </a:ext>
                </a:extLst>
              </a:tr>
              <a:tr h="370840">
                <a:tc>
                  <a:txBody>
                    <a:bodyPr/>
                    <a:lstStyle/>
                    <a:p>
                      <a:r>
                        <a:rPr lang="en-US" dirty="0"/>
                        <a:t>Preterm</a:t>
                      </a:r>
                    </a:p>
                  </a:txBody>
                  <a:tcPr/>
                </a:tc>
                <a:tc>
                  <a:txBody>
                    <a:bodyPr/>
                    <a:lstStyle/>
                    <a:p>
                      <a:pPr algn="ctr"/>
                      <a:r>
                        <a:rPr lang="en-US" dirty="0"/>
                        <a:t>2.1</a:t>
                      </a:r>
                    </a:p>
                  </a:txBody>
                  <a:tcPr/>
                </a:tc>
                <a:extLst>
                  <a:ext uri="{0D108BD9-81ED-4DB2-BD59-A6C34878D82A}">
                    <a16:rowId xmlns:a16="http://schemas.microsoft.com/office/drawing/2014/main" xmlns="" val="694397333"/>
                  </a:ext>
                </a:extLst>
              </a:tr>
              <a:tr h="370840">
                <a:tc>
                  <a:txBody>
                    <a:bodyPr/>
                    <a:lstStyle/>
                    <a:p>
                      <a:r>
                        <a:rPr lang="en-US" dirty="0"/>
                        <a:t>Oligohydramnios (low amniotic fluid)</a:t>
                      </a:r>
                    </a:p>
                  </a:txBody>
                  <a:tcPr/>
                </a:tc>
                <a:tc>
                  <a:txBody>
                    <a:bodyPr/>
                    <a:lstStyle/>
                    <a:p>
                      <a:pPr algn="ctr"/>
                      <a:r>
                        <a:rPr lang="en-US" dirty="0"/>
                        <a:t>1.7</a:t>
                      </a:r>
                    </a:p>
                  </a:txBody>
                  <a:tcPr/>
                </a:tc>
                <a:extLst>
                  <a:ext uri="{0D108BD9-81ED-4DB2-BD59-A6C34878D82A}">
                    <a16:rowId xmlns:a16="http://schemas.microsoft.com/office/drawing/2014/main" xmlns="" val="2188249242"/>
                  </a:ext>
                </a:extLst>
              </a:tr>
              <a:tr h="370840">
                <a:tc>
                  <a:txBody>
                    <a:bodyPr/>
                    <a:lstStyle/>
                    <a:p>
                      <a:r>
                        <a:rPr lang="en-US" dirty="0"/>
                        <a:t>Transfusion</a:t>
                      </a:r>
                    </a:p>
                  </a:txBody>
                  <a:tcPr/>
                </a:tc>
                <a:tc>
                  <a:txBody>
                    <a:bodyPr/>
                    <a:lstStyle/>
                    <a:p>
                      <a:pPr algn="ctr"/>
                      <a:r>
                        <a:rPr lang="en-US" dirty="0"/>
                        <a:t>1.7</a:t>
                      </a:r>
                    </a:p>
                  </a:txBody>
                  <a:tcPr/>
                </a:tc>
                <a:extLst>
                  <a:ext uri="{0D108BD9-81ED-4DB2-BD59-A6C34878D82A}">
                    <a16:rowId xmlns:a16="http://schemas.microsoft.com/office/drawing/2014/main" xmlns="" val="2158438772"/>
                  </a:ext>
                </a:extLst>
              </a:tr>
              <a:tr h="370840">
                <a:tc>
                  <a:txBody>
                    <a:bodyPr/>
                    <a:lstStyle/>
                    <a:p>
                      <a:r>
                        <a:rPr lang="en-US" dirty="0"/>
                        <a:t>Stillbirth</a:t>
                      </a:r>
                    </a:p>
                  </a:txBody>
                  <a:tcPr/>
                </a:tc>
                <a:tc>
                  <a:txBody>
                    <a:bodyPr/>
                    <a:lstStyle/>
                    <a:p>
                      <a:pPr algn="ctr"/>
                      <a:r>
                        <a:rPr lang="en-US" dirty="0"/>
                        <a:t>1.5</a:t>
                      </a:r>
                    </a:p>
                  </a:txBody>
                  <a:tcPr/>
                </a:tc>
                <a:extLst>
                  <a:ext uri="{0D108BD9-81ED-4DB2-BD59-A6C34878D82A}">
                    <a16:rowId xmlns:a16="http://schemas.microsoft.com/office/drawing/2014/main" xmlns="" val="3572884685"/>
                  </a:ext>
                </a:extLst>
              </a:tr>
              <a:tr h="370840">
                <a:tc>
                  <a:txBody>
                    <a:bodyPr/>
                    <a:lstStyle/>
                    <a:p>
                      <a:r>
                        <a:rPr lang="en-US" dirty="0"/>
                        <a:t>Premature rupture of membranes</a:t>
                      </a:r>
                    </a:p>
                  </a:txBody>
                  <a:tcPr/>
                </a:tc>
                <a:tc>
                  <a:txBody>
                    <a:bodyPr/>
                    <a:lstStyle/>
                    <a:p>
                      <a:pPr algn="ctr"/>
                      <a:r>
                        <a:rPr lang="en-US" dirty="0"/>
                        <a:t>1.4</a:t>
                      </a:r>
                    </a:p>
                  </a:txBody>
                  <a:tcPr/>
                </a:tc>
                <a:extLst>
                  <a:ext uri="{0D108BD9-81ED-4DB2-BD59-A6C34878D82A}">
                    <a16:rowId xmlns:a16="http://schemas.microsoft.com/office/drawing/2014/main" xmlns="" val="1059337131"/>
                  </a:ext>
                </a:extLst>
              </a:tr>
              <a:tr h="370840">
                <a:tc>
                  <a:txBody>
                    <a:bodyPr/>
                    <a:lstStyle/>
                    <a:p>
                      <a:r>
                        <a:rPr lang="en-US" dirty="0"/>
                        <a:t>Cesarean delivery</a:t>
                      </a:r>
                    </a:p>
                  </a:txBody>
                  <a:tcPr/>
                </a:tc>
                <a:tc>
                  <a:txBody>
                    <a:bodyPr/>
                    <a:lstStyle/>
                    <a:p>
                      <a:pPr algn="ctr"/>
                      <a:r>
                        <a:rPr lang="en-US" dirty="0"/>
                        <a:t>1.2</a:t>
                      </a:r>
                    </a:p>
                  </a:txBody>
                  <a:tcPr/>
                </a:tc>
                <a:extLst>
                  <a:ext uri="{0D108BD9-81ED-4DB2-BD59-A6C34878D82A}">
                    <a16:rowId xmlns:a16="http://schemas.microsoft.com/office/drawing/2014/main" xmlns="" val="2639156727"/>
                  </a:ext>
                </a:extLst>
              </a:tr>
            </a:tbl>
          </a:graphicData>
        </a:graphic>
      </p:graphicFrame>
    </p:spTree>
    <p:extLst>
      <p:ext uri="{BB962C8B-B14F-4D97-AF65-F5344CB8AC3E}">
        <p14:creationId xmlns:p14="http://schemas.microsoft.com/office/powerpoint/2010/main" val="31826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9339" y="-177682"/>
            <a:ext cx="7765322" cy="970450"/>
          </a:xfrm>
        </p:spPr>
        <p:txBody>
          <a:bodyPr/>
          <a:lstStyle/>
          <a:p>
            <a:r>
              <a:rPr lang="en-US" dirty="0"/>
              <a:t>Neonatal Abstinence Syndrome</a:t>
            </a:r>
          </a:p>
        </p:txBody>
      </p:sp>
      <p:sp>
        <p:nvSpPr>
          <p:cNvPr id="4" name="Content Placeholder 3"/>
          <p:cNvSpPr>
            <a:spLocks noGrp="1"/>
          </p:cNvSpPr>
          <p:nvPr>
            <p:ph sz="half" idx="1"/>
          </p:nvPr>
        </p:nvSpPr>
        <p:spPr>
          <a:xfrm>
            <a:off x="689339" y="973109"/>
            <a:ext cx="3440013" cy="4872047"/>
          </a:xfrm>
        </p:spPr>
        <p:txBody>
          <a:bodyPr>
            <a:normAutofit fontScale="77500" lnSpcReduction="20000"/>
          </a:bodyPr>
          <a:lstStyle/>
          <a:p>
            <a:r>
              <a:rPr lang="en-US" sz="2900" dirty="0">
                <a:effectLst>
                  <a:outerShdw blurRad="38100" dist="38100" dir="2700000" algn="tl">
                    <a:srgbClr val="000000">
                      <a:alpha val="43137"/>
                    </a:srgbClr>
                  </a:outerShdw>
                </a:effectLst>
              </a:rPr>
              <a:t>Neurologic excitability</a:t>
            </a:r>
          </a:p>
          <a:p>
            <a:pPr lvl="1"/>
            <a:r>
              <a:rPr lang="en-US" sz="2900" dirty="0"/>
              <a:t>Tremors</a:t>
            </a:r>
          </a:p>
          <a:p>
            <a:pPr lvl="1"/>
            <a:r>
              <a:rPr lang="en-US" sz="2900" dirty="0"/>
              <a:t>Irritability</a:t>
            </a:r>
          </a:p>
          <a:p>
            <a:pPr lvl="1"/>
            <a:r>
              <a:rPr lang="en-US" sz="2900" dirty="0"/>
              <a:t>Wakefulness</a:t>
            </a:r>
          </a:p>
          <a:p>
            <a:pPr lvl="1"/>
            <a:r>
              <a:rPr lang="en-US" sz="2900" dirty="0"/>
              <a:t>High-pitched cry</a:t>
            </a:r>
          </a:p>
          <a:p>
            <a:pPr lvl="1"/>
            <a:r>
              <a:rPr lang="en-US" sz="2900" dirty="0"/>
              <a:t>Increased tone</a:t>
            </a:r>
          </a:p>
          <a:p>
            <a:pPr lvl="1"/>
            <a:r>
              <a:rPr lang="en-US" sz="2900" dirty="0"/>
              <a:t>Hyperactive reflexes</a:t>
            </a:r>
          </a:p>
          <a:p>
            <a:pPr lvl="1"/>
            <a:r>
              <a:rPr lang="en-US" sz="2900" dirty="0"/>
              <a:t>Exaggerated Moro</a:t>
            </a:r>
          </a:p>
          <a:p>
            <a:pPr lvl="1"/>
            <a:r>
              <a:rPr lang="en-US" sz="2900" dirty="0"/>
              <a:t>Seizures</a:t>
            </a:r>
          </a:p>
          <a:p>
            <a:pPr lvl="1"/>
            <a:r>
              <a:rPr lang="en-US" sz="2900" dirty="0"/>
              <a:t>Increased sweating</a:t>
            </a:r>
          </a:p>
          <a:p>
            <a:pPr lvl="1"/>
            <a:r>
              <a:rPr lang="en-US" sz="2900" dirty="0"/>
              <a:t>Frequent yawning and sneezing</a:t>
            </a:r>
          </a:p>
          <a:p>
            <a:pPr lvl="1">
              <a:buNone/>
            </a:pPr>
            <a:endParaRPr lang="en-US" dirty="0"/>
          </a:p>
        </p:txBody>
      </p:sp>
      <p:sp>
        <p:nvSpPr>
          <p:cNvPr id="5" name="Content Placeholder 4"/>
          <p:cNvSpPr>
            <a:spLocks noGrp="1"/>
          </p:cNvSpPr>
          <p:nvPr>
            <p:ph sz="half" idx="2"/>
          </p:nvPr>
        </p:nvSpPr>
        <p:spPr>
          <a:xfrm>
            <a:off x="5161747" y="810260"/>
            <a:ext cx="3809487" cy="5034896"/>
          </a:xfrm>
        </p:spPr>
        <p:txBody>
          <a:bodyPr>
            <a:noAutofit/>
          </a:bodyPr>
          <a:lstStyle/>
          <a:p>
            <a:r>
              <a:rPr lang="en-US" dirty="0">
                <a:effectLst>
                  <a:outerShdw blurRad="38100" dist="38100" dir="2700000" algn="tl">
                    <a:srgbClr val="000000">
                      <a:alpha val="43137"/>
                    </a:srgbClr>
                  </a:outerShdw>
                </a:effectLst>
              </a:rPr>
              <a:t>GI dysfunction</a:t>
            </a:r>
          </a:p>
          <a:p>
            <a:pPr lvl="1"/>
            <a:r>
              <a:rPr lang="en-US" sz="2000" dirty="0"/>
              <a:t>Poor feeding</a:t>
            </a:r>
          </a:p>
          <a:p>
            <a:pPr lvl="1"/>
            <a:r>
              <a:rPr lang="en-US" sz="2000" dirty="0"/>
              <a:t>Uncoordinated sucking</a:t>
            </a:r>
          </a:p>
          <a:p>
            <a:pPr lvl="1"/>
            <a:r>
              <a:rPr lang="en-US" sz="2000" dirty="0"/>
              <a:t>Vomiting</a:t>
            </a:r>
          </a:p>
          <a:p>
            <a:pPr lvl="1"/>
            <a:r>
              <a:rPr lang="en-US" sz="2000" dirty="0"/>
              <a:t>Diarrhea</a:t>
            </a:r>
          </a:p>
          <a:p>
            <a:pPr lvl="1"/>
            <a:r>
              <a:rPr lang="en-US" sz="2000" dirty="0"/>
              <a:t>Dehydration</a:t>
            </a:r>
          </a:p>
          <a:p>
            <a:pPr lvl="1"/>
            <a:r>
              <a:rPr lang="en-US" sz="2000" dirty="0"/>
              <a:t>Poor weight gain</a:t>
            </a:r>
          </a:p>
          <a:p>
            <a:r>
              <a:rPr lang="en-US" dirty="0">
                <a:effectLst>
                  <a:outerShdw blurRad="38100" dist="38100" dir="2700000" algn="tl">
                    <a:srgbClr val="000000">
                      <a:alpha val="43137"/>
                    </a:srgbClr>
                  </a:outerShdw>
                </a:effectLst>
              </a:rPr>
              <a:t>Autonomic signs</a:t>
            </a:r>
          </a:p>
          <a:p>
            <a:pPr lvl="1"/>
            <a:r>
              <a:rPr lang="en-US" sz="2000" dirty="0"/>
              <a:t>Increased sweating</a:t>
            </a:r>
          </a:p>
          <a:p>
            <a:pPr lvl="1"/>
            <a:r>
              <a:rPr lang="en-US" sz="2000" dirty="0"/>
              <a:t>Nasal stuffiness</a:t>
            </a:r>
          </a:p>
          <a:p>
            <a:pPr lvl="1"/>
            <a:r>
              <a:rPr lang="en-US" sz="2000" dirty="0"/>
              <a:t>Fever</a:t>
            </a:r>
          </a:p>
          <a:p>
            <a:pPr lvl="1"/>
            <a:r>
              <a:rPr lang="en-US" sz="2000" dirty="0"/>
              <a:t>Mottling</a:t>
            </a:r>
          </a:p>
          <a:p>
            <a:pPr lvl="1"/>
            <a:r>
              <a:rPr lang="en-US" sz="2000" dirty="0"/>
              <a:t>Temperature instability</a:t>
            </a:r>
          </a:p>
        </p:txBody>
      </p:sp>
      <p:sp>
        <p:nvSpPr>
          <p:cNvPr id="6" name="TextBox 5"/>
          <p:cNvSpPr txBox="1"/>
          <p:nvPr/>
        </p:nvSpPr>
        <p:spPr>
          <a:xfrm>
            <a:off x="304799" y="6477000"/>
            <a:ext cx="8458201" cy="338554"/>
          </a:xfrm>
          <a:prstGeom prst="rect">
            <a:avLst/>
          </a:prstGeom>
          <a:solidFill>
            <a:schemeClr val="bg1"/>
          </a:solidFill>
        </p:spPr>
        <p:txBody>
          <a:bodyPr wrap="square" rtlCol="0">
            <a:spAutoFit/>
          </a:bodyPr>
          <a:lstStyle/>
          <a:p>
            <a:pPr algn="ctr"/>
            <a:r>
              <a:rPr lang="en-US" sz="1600" dirty="0" err="1">
                <a:solidFill>
                  <a:schemeClr val="accent5"/>
                </a:solidFill>
              </a:rPr>
              <a:t>Kocherlakota</a:t>
            </a:r>
            <a:r>
              <a:rPr lang="en-US" sz="1600" dirty="0">
                <a:solidFill>
                  <a:schemeClr val="accent5"/>
                </a:solidFill>
              </a:rPr>
              <a:t> P. Neonatal Abstinence Syndrome. Pediatrics 2014;134;e547-61</a:t>
            </a:r>
          </a:p>
        </p:txBody>
      </p:sp>
      <p:pic>
        <p:nvPicPr>
          <p:cNvPr id="1026" name="Picture 2" descr="Image result for baby with nas">
            <a:extLst>
              <a:ext uri="{FF2B5EF4-FFF2-40B4-BE49-F238E27FC236}">
                <a16:creationId xmlns:a16="http://schemas.microsoft.com/office/drawing/2014/main" xmlns="" id="{12CCBE7F-7A5C-4682-80FE-9466F30F5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478" y="1424612"/>
            <a:ext cx="1891043" cy="141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724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81800" y="3276600"/>
            <a:ext cx="2209800" cy="923330"/>
          </a:xfrm>
          <a:prstGeom prst="rect">
            <a:avLst/>
          </a:prstGeom>
          <a:solidFill>
            <a:schemeClr val="bg2"/>
          </a:solidFill>
          <a:ln>
            <a:solidFill>
              <a:schemeClr val="accent4"/>
            </a:solidFill>
          </a:ln>
        </p:spPr>
        <p:txBody>
          <a:bodyPr wrap="square" rtlCol="0">
            <a:spAutoFit/>
          </a:bodyPr>
          <a:lstStyle/>
          <a:p>
            <a:pPr algn="ctr"/>
            <a:r>
              <a:rPr lang="en-US" sz="1350" dirty="0">
                <a:solidFill>
                  <a:schemeClr val="accent1"/>
                </a:solidFill>
              </a:rPr>
              <a:t>&lt; 2 = no disorder</a:t>
            </a:r>
          </a:p>
          <a:p>
            <a:pPr algn="ctr"/>
            <a:r>
              <a:rPr lang="en-US" sz="1350" dirty="0">
                <a:solidFill>
                  <a:schemeClr val="accent1"/>
                </a:solidFill>
              </a:rPr>
              <a:t>2-3 = mild disorder</a:t>
            </a:r>
          </a:p>
          <a:p>
            <a:pPr algn="ctr"/>
            <a:r>
              <a:rPr lang="en-US" sz="1350" dirty="0">
                <a:solidFill>
                  <a:schemeClr val="accent1"/>
                </a:solidFill>
              </a:rPr>
              <a:t>4-5 = moderate disorder</a:t>
            </a:r>
          </a:p>
          <a:p>
            <a:pPr algn="ctr"/>
            <a:r>
              <a:rPr lang="en-US" sz="1350" u="sng" dirty="0">
                <a:solidFill>
                  <a:schemeClr val="accent1"/>
                </a:solidFill>
              </a:rPr>
              <a:t>&gt;</a:t>
            </a:r>
            <a:r>
              <a:rPr lang="en-US" sz="1350" dirty="0">
                <a:solidFill>
                  <a:schemeClr val="accent1"/>
                </a:solidFill>
              </a:rPr>
              <a:t> 6 = severe disorder</a:t>
            </a:r>
          </a:p>
        </p:txBody>
      </p:sp>
      <p:sp>
        <p:nvSpPr>
          <p:cNvPr id="2" name="Title 1"/>
          <p:cNvSpPr>
            <a:spLocks noGrp="1"/>
          </p:cNvSpPr>
          <p:nvPr>
            <p:ph type="title"/>
          </p:nvPr>
        </p:nvSpPr>
        <p:spPr>
          <a:xfrm>
            <a:off x="152400" y="-76200"/>
            <a:ext cx="8839200" cy="1227837"/>
          </a:xfrm>
          <a:solidFill>
            <a:schemeClr val="bg1"/>
          </a:solidFill>
        </p:spPr>
        <p:txBody>
          <a:bodyPr>
            <a:normAutofit/>
          </a:bodyPr>
          <a:lstStyle/>
          <a:p>
            <a:r>
              <a:rPr lang="en-US" sz="3200" dirty="0"/>
              <a:t>Criteria for Diagnosing Substance Use Disorders: DSM V</a:t>
            </a:r>
          </a:p>
        </p:txBody>
      </p:sp>
      <p:sp>
        <p:nvSpPr>
          <p:cNvPr id="3" name="Content Placeholder 2"/>
          <p:cNvSpPr>
            <a:spLocks noGrp="1"/>
          </p:cNvSpPr>
          <p:nvPr>
            <p:ph idx="1"/>
          </p:nvPr>
        </p:nvSpPr>
        <p:spPr>
          <a:xfrm>
            <a:off x="228600" y="1151637"/>
            <a:ext cx="8534400" cy="4572001"/>
          </a:xfrm>
        </p:spPr>
        <p:txBody>
          <a:bodyPr>
            <a:normAutofit fontScale="25000" lnSpcReduction="20000"/>
          </a:bodyPr>
          <a:lstStyle/>
          <a:p>
            <a:r>
              <a:rPr lang="en-US" sz="9600" dirty="0"/>
              <a:t>Increasing tolerance</a:t>
            </a:r>
          </a:p>
          <a:p>
            <a:r>
              <a:rPr lang="en-US" sz="9600" dirty="0"/>
              <a:t>Withdrawal symptoms</a:t>
            </a:r>
          </a:p>
          <a:p>
            <a:r>
              <a:rPr lang="en-US" sz="9600" dirty="0"/>
              <a:t>Using larger amounts or for longer than intended</a:t>
            </a:r>
          </a:p>
          <a:p>
            <a:r>
              <a:rPr lang="en-US" sz="9600" dirty="0"/>
              <a:t>Wanting to cut down or stop, but not managing to</a:t>
            </a:r>
          </a:p>
          <a:p>
            <a:r>
              <a:rPr lang="en-US" sz="9600" dirty="0"/>
              <a:t>Spending a lot of time to get, use or recover from drug use</a:t>
            </a:r>
          </a:p>
          <a:p>
            <a:r>
              <a:rPr lang="en-US" sz="9600" dirty="0"/>
              <a:t>Craving</a:t>
            </a:r>
          </a:p>
          <a:p>
            <a:r>
              <a:rPr lang="en-US" sz="9600" dirty="0"/>
              <a:t>Inability to manage commitments due to drug use</a:t>
            </a:r>
          </a:p>
          <a:p>
            <a:r>
              <a:rPr lang="en-US" sz="9600" dirty="0"/>
              <a:t>Continuing to use, even when it causes problems in relationships</a:t>
            </a:r>
          </a:p>
          <a:p>
            <a:r>
              <a:rPr lang="en-US" sz="9600" dirty="0"/>
              <a:t>Giving up important activities because of drug use</a:t>
            </a:r>
          </a:p>
          <a:p>
            <a:r>
              <a:rPr lang="en-US" sz="9600" dirty="0"/>
              <a:t>Continuing to use, even in dangerous situations</a:t>
            </a:r>
          </a:p>
          <a:p>
            <a:r>
              <a:rPr lang="en-US" sz="9600" dirty="0"/>
              <a:t>Continuing to use, even when physical or psychological problems may be made worse by drug use</a:t>
            </a:r>
          </a:p>
          <a:p>
            <a:pPr marL="0" indent="0">
              <a:buNone/>
            </a:pPr>
            <a:endParaRPr lang="en-US" sz="9600" dirty="0"/>
          </a:p>
          <a:p>
            <a:endParaRPr lang="en-US" dirty="0"/>
          </a:p>
        </p:txBody>
      </p:sp>
    </p:spTree>
    <p:extLst>
      <p:ext uri="{BB962C8B-B14F-4D97-AF65-F5344CB8AC3E}">
        <p14:creationId xmlns:p14="http://schemas.microsoft.com/office/powerpoint/2010/main" val="64296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533400" y="646877"/>
            <a:ext cx="5866787" cy="4757944"/>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81000" y="5638800"/>
            <a:ext cx="6293673" cy="360521"/>
          </a:xfrm>
          <a:prstGeom prst="rect">
            <a:avLst/>
          </a:prstGeom>
          <a:noFill/>
          <a:ln w="9525">
            <a:noFill/>
            <a:miter lim="800000"/>
            <a:headEnd/>
            <a:tailEnd/>
          </a:ln>
        </p:spPr>
      </p:pic>
      <p:pic>
        <p:nvPicPr>
          <p:cNvPr id="4" name="Picture 3">
            <a:extLst>
              <a:ext uri="{FF2B5EF4-FFF2-40B4-BE49-F238E27FC236}">
                <a16:creationId xmlns:a16="http://schemas.microsoft.com/office/drawing/2014/main" xmlns="" id="{8EBC5708-3C6C-4D5E-8F8F-3FA5E1C68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007086"/>
            <a:ext cx="2536927"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288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8831" y="533402"/>
            <a:ext cx="4800600" cy="1384995"/>
          </a:xfrm>
          <a:prstGeom prst="rect">
            <a:avLst/>
          </a:prstGeom>
          <a:noFill/>
          <a:ln>
            <a:solidFill>
              <a:schemeClr val="bg1"/>
            </a:solidFill>
          </a:ln>
        </p:spPr>
        <p:txBody>
          <a:bodyPr wrap="square" rtlCol="0">
            <a:spAutoFit/>
          </a:bodyPr>
          <a:lstStyle/>
          <a:p>
            <a:pPr algn="ctr"/>
            <a:r>
              <a:rPr lang="en-US" sz="2800" b="1" dirty="0"/>
              <a:t>I Have No Financial Conflict of Interest to Report</a:t>
            </a:r>
          </a:p>
        </p:txBody>
      </p:sp>
      <p:pic>
        <p:nvPicPr>
          <p:cNvPr id="17412" name="Picture 4" descr="http://meetingsnet.com/site-files/meetingsnet.com/files/uploads/2015/09/dollar%20pills.png"/>
          <p:cNvPicPr>
            <a:picLocks noChangeAspect="1" noChangeArrowheads="1"/>
          </p:cNvPicPr>
          <p:nvPr/>
        </p:nvPicPr>
        <p:blipFill>
          <a:blip r:embed="rId2" cstate="print"/>
          <a:srcRect/>
          <a:stretch>
            <a:fillRect/>
          </a:stretch>
        </p:blipFill>
        <p:spPr bwMode="auto">
          <a:xfrm>
            <a:off x="1657349" y="2362200"/>
            <a:ext cx="5643563" cy="3726948"/>
          </a:xfrm>
          <a:prstGeom prst="rect">
            <a:avLst/>
          </a:prstGeom>
          <a:noFill/>
        </p:spPr>
      </p:pic>
    </p:spTree>
    <p:extLst>
      <p:ext uri="{BB962C8B-B14F-4D97-AF65-F5344CB8AC3E}">
        <p14:creationId xmlns:p14="http://schemas.microsoft.com/office/powerpoint/2010/main" val="2647596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0163" y="873125"/>
            <a:ext cx="9113837" cy="4959350"/>
          </a:xfrm>
        </p:spPr>
      </p:pic>
      <p:sp>
        <p:nvSpPr>
          <p:cNvPr id="5" name="TextBox 4"/>
          <p:cNvSpPr txBox="1"/>
          <p:nvPr/>
        </p:nvSpPr>
        <p:spPr>
          <a:xfrm>
            <a:off x="6400800" y="5986895"/>
            <a:ext cx="2557463" cy="300082"/>
          </a:xfrm>
          <a:prstGeom prst="rect">
            <a:avLst/>
          </a:prstGeom>
          <a:noFill/>
        </p:spPr>
        <p:txBody>
          <a:bodyPr wrap="square" rtlCol="0">
            <a:spAutoFit/>
          </a:bodyPr>
          <a:lstStyle/>
          <a:p>
            <a:pPr algn="r"/>
            <a:r>
              <a:rPr lang="en-US" sz="1350" dirty="0"/>
              <a:t>Alex Walley, MD</a:t>
            </a:r>
          </a:p>
        </p:txBody>
      </p:sp>
      <p:sp>
        <p:nvSpPr>
          <p:cNvPr id="6" name="TextBox 5">
            <a:extLst>
              <a:ext uri="{FF2B5EF4-FFF2-40B4-BE49-F238E27FC236}">
                <a16:creationId xmlns:a16="http://schemas.microsoft.com/office/drawing/2014/main" xmlns="" id="{F93656D2-B8F9-4FA5-83A8-E8AE384F4BD2}"/>
              </a:ext>
            </a:extLst>
          </p:cNvPr>
          <p:cNvSpPr txBox="1"/>
          <p:nvPr/>
        </p:nvSpPr>
        <p:spPr>
          <a:xfrm>
            <a:off x="4191000" y="910936"/>
            <a:ext cx="1066800" cy="400110"/>
          </a:xfrm>
          <a:prstGeom prst="rect">
            <a:avLst/>
          </a:prstGeom>
          <a:noFill/>
        </p:spPr>
        <p:txBody>
          <a:bodyPr wrap="square" rtlCol="0">
            <a:spAutoFit/>
          </a:bodyPr>
          <a:lstStyle/>
          <a:p>
            <a:r>
              <a:rPr lang="en-US" sz="2000" dirty="0" err="1">
                <a:solidFill>
                  <a:schemeClr val="bg1"/>
                </a:solidFill>
              </a:rPr>
              <a:t>i</a:t>
            </a:r>
            <a:endParaRPr lang="en-US" sz="2000" dirty="0">
              <a:solidFill>
                <a:schemeClr val="bg1"/>
              </a:solidFill>
            </a:endParaRPr>
          </a:p>
        </p:txBody>
      </p:sp>
    </p:spTree>
    <p:extLst>
      <p:ext uri="{BB962C8B-B14F-4D97-AF65-F5344CB8AC3E}">
        <p14:creationId xmlns:p14="http://schemas.microsoft.com/office/powerpoint/2010/main" val="1208429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94064" y="371822"/>
            <a:ext cx="7254536" cy="857250"/>
          </a:xfrm>
        </p:spPr>
        <p:txBody>
          <a:bodyPr>
            <a:normAutofit fontScale="90000"/>
          </a:bodyPr>
          <a:lstStyle/>
          <a:p>
            <a:r>
              <a:rPr lang="en-US" b="1" dirty="0"/>
              <a:t>Medication First Model – Why?</a:t>
            </a:r>
          </a:p>
        </p:txBody>
      </p:sp>
      <p:sp>
        <p:nvSpPr>
          <p:cNvPr id="3" name="Content Placeholder 2"/>
          <p:cNvSpPr>
            <a:spLocks noGrp="1"/>
          </p:cNvSpPr>
          <p:nvPr>
            <p:ph idx="1"/>
          </p:nvPr>
        </p:nvSpPr>
        <p:spPr>
          <a:xfrm>
            <a:off x="868532" y="1467889"/>
            <a:ext cx="4419600" cy="4267200"/>
          </a:xfrm>
        </p:spPr>
        <p:txBody>
          <a:bodyPr>
            <a:normAutofit fontScale="92500"/>
          </a:bodyPr>
          <a:lstStyle/>
          <a:p>
            <a:r>
              <a:rPr lang="en-US" sz="2400" dirty="0">
                <a:solidFill>
                  <a:schemeClr val="tx1">
                    <a:lumMod val="50000"/>
                    <a:lumOff val="50000"/>
                  </a:schemeClr>
                </a:solidFill>
              </a:rPr>
              <a:t>Fairly immediate relief from distress caused by withdrawal symptoms</a:t>
            </a:r>
          </a:p>
          <a:p>
            <a:r>
              <a:rPr lang="en-US" sz="2400" dirty="0"/>
              <a:t>Stabilizes the client</a:t>
            </a:r>
          </a:p>
          <a:p>
            <a:r>
              <a:rPr lang="en-US" sz="2400" dirty="0">
                <a:solidFill>
                  <a:schemeClr val="tx1">
                    <a:lumMod val="50000"/>
                    <a:lumOff val="50000"/>
                  </a:schemeClr>
                </a:solidFill>
              </a:rPr>
              <a:t>Decreases craving</a:t>
            </a:r>
          </a:p>
          <a:p>
            <a:r>
              <a:rPr lang="en-US" sz="2400" dirty="0"/>
              <a:t>Creates mental ability for patient to engage and benefit from psychosocial treatments  </a:t>
            </a:r>
          </a:p>
          <a:p>
            <a:r>
              <a:rPr lang="en-US" sz="2400" dirty="0">
                <a:solidFill>
                  <a:schemeClr val="tx1">
                    <a:lumMod val="50000"/>
                    <a:lumOff val="50000"/>
                  </a:schemeClr>
                </a:solidFill>
              </a:rPr>
              <a:t>Increased retention in treatment</a:t>
            </a:r>
          </a:p>
          <a:p>
            <a:r>
              <a:rPr lang="en-US" sz="2400" dirty="0"/>
              <a:t>Decreased deaths from overdose</a:t>
            </a:r>
          </a:p>
          <a:p>
            <a:pPr marL="0" indent="0">
              <a:buNone/>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229072"/>
            <a:ext cx="2987336" cy="4675562"/>
          </a:xfrm>
          <a:prstGeom prst="rect">
            <a:avLst/>
          </a:prstGeom>
        </p:spPr>
      </p:pic>
    </p:spTree>
    <p:extLst>
      <p:ext uri="{BB962C8B-B14F-4D97-AF65-F5344CB8AC3E}">
        <p14:creationId xmlns:p14="http://schemas.microsoft.com/office/powerpoint/2010/main" val="41492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 y="862640"/>
            <a:ext cx="9145294" cy="4795211"/>
          </a:xfrm>
          <a:prstGeom prst="rect">
            <a:avLst/>
          </a:prstGeom>
        </p:spPr>
      </p:pic>
      <p:sp>
        <p:nvSpPr>
          <p:cNvPr id="6" name="TextBox 5"/>
          <p:cNvSpPr txBox="1"/>
          <p:nvPr/>
        </p:nvSpPr>
        <p:spPr>
          <a:xfrm>
            <a:off x="6586537" y="5657851"/>
            <a:ext cx="2557463" cy="300082"/>
          </a:xfrm>
          <a:prstGeom prst="rect">
            <a:avLst/>
          </a:prstGeom>
          <a:noFill/>
        </p:spPr>
        <p:txBody>
          <a:bodyPr wrap="square" rtlCol="0">
            <a:spAutoFit/>
          </a:bodyPr>
          <a:lstStyle/>
          <a:p>
            <a:pPr algn="r"/>
            <a:r>
              <a:rPr lang="en-US" sz="1350" dirty="0"/>
              <a:t>Alex Walley, MD</a:t>
            </a:r>
          </a:p>
        </p:txBody>
      </p:sp>
    </p:spTree>
    <p:extLst>
      <p:ext uri="{BB962C8B-B14F-4D97-AF65-F5344CB8AC3E}">
        <p14:creationId xmlns:p14="http://schemas.microsoft.com/office/powerpoint/2010/main" val="1944751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472917" y="4191000"/>
            <a:ext cx="1495809" cy="1752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557213" y="2057401"/>
            <a:ext cx="1456949" cy="1666080"/>
          </a:xfrm>
          <a:prstGeom prst="rect">
            <a:avLst/>
          </a:prstGeom>
          <a:noFill/>
          <a:ln w="9525">
            <a:noFill/>
            <a:miter lim="800000"/>
            <a:headEnd/>
            <a:tailEnd/>
          </a:ln>
        </p:spPr>
      </p:pic>
      <p:sp>
        <p:nvSpPr>
          <p:cNvPr id="2" name="Title 1"/>
          <p:cNvSpPr>
            <a:spLocks noGrp="1"/>
          </p:cNvSpPr>
          <p:nvPr>
            <p:ph type="title"/>
          </p:nvPr>
        </p:nvSpPr>
        <p:spPr>
          <a:xfrm>
            <a:off x="754172" y="381000"/>
            <a:ext cx="7928999" cy="727838"/>
          </a:xfrm>
        </p:spPr>
        <p:txBody>
          <a:bodyPr>
            <a:normAutofit fontScale="90000"/>
          </a:bodyPr>
          <a:lstStyle/>
          <a:p>
            <a:r>
              <a:rPr lang="en-US" dirty="0"/>
              <a:t>Alternative Treatments for Narcotic Addiction</a:t>
            </a:r>
          </a:p>
        </p:txBody>
      </p:sp>
      <p:pic>
        <p:nvPicPr>
          <p:cNvPr id="4" name="Picture 3"/>
          <p:cNvPicPr>
            <a:picLocks noChangeAspect="1" noChangeArrowheads="1"/>
          </p:cNvPicPr>
          <p:nvPr/>
        </p:nvPicPr>
        <p:blipFill>
          <a:blip r:embed="rId5" cstate="print"/>
          <a:srcRect/>
          <a:stretch>
            <a:fillRect/>
          </a:stretch>
        </p:blipFill>
        <p:spPr bwMode="auto">
          <a:xfrm>
            <a:off x="4571999" y="3966908"/>
            <a:ext cx="1528735" cy="1976692"/>
          </a:xfrm>
          <a:prstGeom prst="rect">
            <a:avLst/>
          </a:prstGeom>
          <a:noFill/>
          <a:ln w="9525">
            <a:noFill/>
            <a:miter lim="800000"/>
            <a:headEnd/>
            <a:tailEnd/>
          </a:ln>
        </p:spPr>
      </p:pic>
      <p:sp>
        <p:nvSpPr>
          <p:cNvPr id="8" name="TextBox 7"/>
          <p:cNvSpPr txBox="1"/>
          <p:nvPr/>
        </p:nvSpPr>
        <p:spPr>
          <a:xfrm>
            <a:off x="2094706" y="2626364"/>
            <a:ext cx="1588294" cy="646331"/>
          </a:xfrm>
          <a:prstGeom prst="rect">
            <a:avLst/>
          </a:prstGeom>
          <a:noFill/>
        </p:spPr>
        <p:txBody>
          <a:bodyPr wrap="square" rtlCol="0">
            <a:spAutoFit/>
          </a:bodyPr>
          <a:lstStyle/>
          <a:p>
            <a:r>
              <a:rPr lang="en-US" dirty="0"/>
              <a:t>Methadone, Full agonist</a:t>
            </a:r>
          </a:p>
        </p:txBody>
      </p:sp>
      <p:sp>
        <p:nvSpPr>
          <p:cNvPr id="9" name="TextBox 8"/>
          <p:cNvSpPr txBox="1"/>
          <p:nvPr/>
        </p:nvSpPr>
        <p:spPr>
          <a:xfrm>
            <a:off x="1942306" y="4340361"/>
            <a:ext cx="2020094" cy="646331"/>
          </a:xfrm>
          <a:prstGeom prst="rect">
            <a:avLst/>
          </a:prstGeom>
          <a:noFill/>
        </p:spPr>
        <p:txBody>
          <a:bodyPr wrap="square" rtlCol="0">
            <a:spAutoFit/>
          </a:bodyPr>
          <a:lstStyle/>
          <a:p>
            <a:r>
              <a:rPr lang="en-US" dirty="0"/>
              <a:t>Buprenorphine,</a:t>
            </a:r>
          </a:p>
          <a:p>
            <a:r>
              <a:rPr lang="en-US" dirty="0"/>
              <a:t>Partial agonist</a:t>
            </a:r>
          </a:p>
        </p:txBody>
      </p:sp>
      <p:sp>
        <p:nvSpPr>
          <p:cNvPr id="10" name="TextBox 9"/>
          <p:cNvSpPr txBox="1"/>
          <p:nvPr/>
        </p:nvSpPr>
        <p:spPr>
          <a:xfrm>
            <a:off x="6019800" y="4376352"/>
            <a:ext cx="2743200" cy="646331"/>
          </a:xfrm>
          <a:prstGeom prst="rect">
            <a:avLst/>
          </a:prstGeom>
          <a:noFill/>
        </p:spPr>
        <p:txBody>
          <a:bodyPr wrap="square" rtlCol="0">
            <a:spAutoFit/>
          </a:bodyPr>
          <a:lstStyle/>
          <a:p>
            <a:pPr algn="ctr"/>
            <a:r>
              <a:rPr lang="en-US" dirty="0"/>
              <a:t>Detox,</a:t>
            </a:r>
          </a:p>
          <a:p>
            <a:pPr algn="ctr"/>
            <a:r>
              <a:rPr lang="en-US" dirty="0"/>
              <a:t>of limited utility alone</a:t>
            </a:r>
          </a:p>
        </p:txBody>
      </p:sp>
      <p:pic>
        <p:nvPicPr>
          <p:cNvPr id="1026" name="Picture 2" descr="ChemSpider 2D Image | Naltrexone | C20H23NO4">
            <a:extLst>
              <a:ext uri="{FF2B5EF4-FFF2-40B4-BE49-F238E27FC236}">
                <a16:creationId xmlns:a16="http://schemas.microsoft.com/office/drawing/2014/main" xmlns="" id="{0622765F-7D9E-44DA-A312-C3264D0FAB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7347" y="2057402"/>
            <a:ext cx="1655140" cy="16551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9D4CF9FB-A45B-4E87-B8F8-372FD649E211}"/>
              </a:ext>
            </a:extLst>
          </p:cNvPr>
          <p:cNvSpPr txBox="1"/>
          <p:nvPr/>
        </p:nvSpPr>
        <p:spPr>
          <a:xfrm>
            <a:off x="6226857" y="2743200"/>
            <a:ext cx="2391067" cy="646331"/>
          </a:xfrm>
          <a:prstGeom prst="rect">
            <a:avLst/>
          </a:prstGeom>
          <a:noFill/>
        </p:spPr>
        <p:txBody>
          <a:bodyPr wrap="square" rtlCol="0">
            <a:spAutoFit/>
          </a:bodyPr>
          <a:lstStyle/>
          <a:p>
            <a:r>
              <a:rPr lang="en-US" dirty="0"/>
              <a:t>Naltrexone,</a:t>
            </a:r>
          </a:p>
          <a:p>
            <a:r>
              <a:rPr lang="en-US" dirty="0"/>
              <a:t>Opioid antagonist</a:t>
            </a:r>
          </a:p>
        </p:txBody>
      </p:sp>
      <p:sp>
        <p:nvSpPr>
          <p:cNvPr id="3" name="TextBox 2"/>
          <p:cNvSpPr txBox="1"/>
          <p:nvPr/>
        </p:nvSpPr>
        <p:spPr>
          <a:xfrm>
            <a:off x="4879166" y="5965371"/>
            <a:ext cx="914400" cy="369332"/>
          </a:xfrm>
          <a:prstGeom prst="rect">
            <a:avLst/>
          </a:prstGeom>
          <a:noFill/>
        </p:spPr>
        <p:txBody>
          <a:bodyPr wrap="square" rtlCol="0">
            <a:spAutoFit/>
          </a:bodyPr>
          <a:lstStyle/>
          <a:p>
            <a:r>
              <a:rPr lang="en-US" dirty="0"/>
              <a:t>Heroin</a:t>
            </a:r>
          </a:p>
        </p:txBody>
      </p:sp>
    </p:spTree>
    <p:extLst>
      <p:ext uri="{BB962C8B-B14F-4D97-AF65-F5344CB8AC3E}">
        <p14:creationId xmlns:p14="http://schemas.microsoft.com/office/powerpoint/2010/main" val="3912039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84F6A28-8A3D-4DB5-A4B2-0DEBE2EEE483}"/>
              </a:ext>
            </a:extLst>
          </p:cNvPr>
          <p:cNvPicPr>
            <a:picLocks noChangeAspect="1"/>
          </p:cNvPicPr>
          <p:nvPr/>
        </p:nvPicPr>
        <p:blipFill>
          <a:blip r:embed="rId2"/>
          <a:stretch>
            <a:fillRect/>
          </a:stretch>
        </p:blipFill>
        <p:spPr>
          <a:xfrm>
            <a:off x="790965" y="216995"/>
            <a:ext cx="7514835" cy="6456408"/>
          </a:xfrm>
          <a:prstGeom prst="rect">
            <a:avLst/>
          </a:prstGeom>
        </p:spPr>
      </p:pic>
    </p:spTree>
    <p:extLst>
      <p:ext uri="{BB962C8B-B14F-4D97-AF65-F5344CB8AC3E}">
        <p14:creationId xmlns:p14="http://schemas.microsoft.com/office/powerpoint/2010/main" val="1777956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93333" y="326736"/>
            <a:ext cx="4432888" cy="1117600"/>
          </a:xfrm>
        </p:spPr>
        <p:txBody>
          <a:bodyPr vert="horz" lIns="91440" tIns="45720" rIns="91440" bIns="45720" rtlCol="0" anchor="ctr">
            <a:normAutofit/>
          </a:bodyPr>
          <a:lstStyle/>
          <a:p>
            <a:pPr>
              <a:lnSpc>
                <a:spcPct val="90000"/>
              </a:lnSpc>
            </a:pPr>
            <a:r>
              <a:rPr lang="en-US" altLang="en-US" sz="3700" b="1" dirty="0"/>
              <a:t>Methadone</a:t>
            </a:r>
            <a:r>
              <a:rPr lang="en-US" altLang="en-US" sz="3700" dirty="0"/>
              <a:t/>
            </a:r>
            <a:br>
              <a:rPr lang="en-US" altLang="en-US" sz="3700" dirty="0"/>
            </a:br>
            <a:endParaRPr lang="en-US" sz="3700" dirty="0"/>
          </a:p>
        </p:txBody>
      </p:sp>
      <p:sp>
        <p:nvSpPr>
          <p:cNvPr id="3" name="Content Placeholder 2"/>
          <p:cNvSpPr>
            <a:spLocks noGrp="1"/>
          </p:cNvSpPr>
          <p:nvPr>
            <p:ph idx="13"/>
          </p:nvPr>
        </p:nvSpPr>
        <p:spPr>
          <a:xfrm>
            <a:off x="685345" y="1447800"/>
            <a:ext cx="4535155" cy="4343400"/>
          </a:xfrm>
        </p:spPr>
        <p:txBody>
          <a:bodyPr vert="horz" lIns="91440" tIns="45720" rIns="91440" bIns="45720" rtlCol="0" anchor="t">
            <a:normAutofit/>
          </a:bodyPr>
          <a:lstStyle/>
          <a:p>
            <a:pPr>
              <a:lnSpc>
                <a:spcPct val="90000"/>
              </a:lnSpc>
            </a:pPr>
            <a:r>
              <a:rPr lang="en-US" altLang="en-US" dirty="0">
                <a:latin typeface="+mn-lt"/>
                <a:cs typeface="+mn-cs"/>
              </a:rPr>
              <a:t>Full opioid agonist – a synthetic opioid</a:t>
            </a:r>
          </a:p>
          <a:p>
            <a:pPr>
              <a:lnSpc>
                <a:spcPct val="90000"/>
              </a:lnSpc>
            </a:pPr>
            <a:r>
              <a:rPr lang="en-US" altLang="en-US" u="sng" dirty="0">
                <a:latin typeface="+mn-lt"/>
                <a:cs typeface="+mn-cs"/>
              </a:rPr>
              <a:t>Gold standard</a:t>
            </a:r>
          </a:p>
          <a:p>
            <a:pPr>
              <a:lnSpc>
                <a:spcPct val="90000"/>
              </a:lnSpc>
            </a:pPr>
            <a:r>
              <a:rPr lang="en-US" dirty="0">
                <a:latin typeface="+mn-lt"/>
                <a:cs typeface="+mn-cs"/>
              </a:rPr>
              <a:t>Well known to the medical community with data to support effectiveness in community-based OTP settings</a:t>
            </a:r>
          </a:p>
          <a:p>
            <a:pPr>
              <a:lnSpc>
                <a:spcPct val="90000"/>
              </a:lnSpc>
            </a:pPr>
            <a:r>
              <a:rPr lang="en-US" dirty="0">
                <a:latin typeface="+mn-lt"/>
                <a:cs typeface="+mn-cs"/>
              </a:rPr>
              <a:t>Full agonist action increases dopamine and neurotransmitter function</a:t>
            </a:r>
          </a:p>
          <a:p>
            <a:pPr>
              <a:lnSpc>
                <a:spcPct val="90000"/>
              </a:lnSpc>
            </a:pPr>
            <a:r>
              <a:rPr lang="en-US" dirty="0">
                <a:latin typeface="+mn-lt"/>
                <a:cs typeface="+mn-cs"/>
              </a:rPr>
              <a:t>Limited by geography</a:t>
            </a:r>
          </a:p>
        </p:txBody>
      </p:sp>
      <p:sp>
        <p:nvSpPr>
          <p:cNvPr id="10" name="Rectangle 9">
            <a:extLst>
              <a:ext uri="{FF2B5EF4-FFF2-40B4-BE49-F238E27FC236}">
                <a16:creationId xmlns:a16="http://schemas.microsoft.com/office/drawing/2014/main" xmlns="" id="{FEB31415-7BF1-4297-867D-3EA440C99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6621" y="965196"/>
            <a:ext cx="2764046"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45C218BD-0219-44B5-90E5-5BACEF8D5E97}"/>
              </a:ext>
            </a:extLst>
          </p:cNvPr>
          <p:cNvPicPr>
            <a:picLocks noChangeAspect="1"/>
          </p:cNvPicPr>
          <p:nvPr/>
        </p:nvPicPr>
        <p:blipFill>
          <a:blip r:embed="rId4" cstate="print"/>
          <a:stretch>
            <a:fillRect/>
          </a:stretch>
        </p:blipFill>
        <p:spPr>
          <a:xfrm>
            <a:off x="5806397" y="1341774"/>
            <a:ext cx="2548240" cy="1813170"/>
          </a:xfrm>
          <a:prstGeom prst="rect">
            <a:avLst/>
          </a:prstGeom>
        </p:spPr>
      </p:pic>
      <p:pic>
        <p:nvPicPr>
          <p:cNvPr id="5" name="Picture 4">
            <a:extLst>
              <a:ext uri="{FF2B5EF4-FFF2-40B4-BE49-F238E27FC236}">
                <a16:creationId xmlns:a16="http://schemas.microsoft.com/office/drawing/2014/main" xmlns="" id="{091D28F1-9F45-4397-9E5B-6643DF3FD020}"/>
              </a:ext>
            </a:extLst>
          </p:cNvPr>
          <p:cNvPicPr>
            <a:picLocks noChangeAspect="1"/>
          </p:cNvPicPr>
          <p:nvPr/>
        </p:nvPicPr>
        <p:blipFill>
          <a:blip r:embed="rId5" cstate="print"/>
          <a:stretch>
            <a:fillRect/>
          </a:stretch>
        </p:blipFill>
        <p:spPr>
          <a:xfrm>
            <a:off x="6176487" y="3531522"/>
            <a:ext cx="1808060" cy="2253261"/>
          </a:xfrm>
          <a:prstGeom prst="rect">
            <a:avLst/>
          </a:prstGeom>
        </p:spPr>
      </p:pic>
    </p:spTree>
    <p:extLst>
      <p:ext uri="{BB962C8B-B14F-4D97-AF65-F5344CB8AC3E}">
        <p14:creationId xmlns:p14="http://schemas.microsoft.com/office/powerpoint/2010/main" val="316450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93333" y="152400"/>
            <a:ext cx="4432888" cy="1117600"/>
          </a:xfrm>
        </p:spPr>
        <p:txBody>
          <a:bodyPr>
            <a:normAutofit/>
          </a:bodyPr>
          <a:lstStyle/>
          <a:p>
            <a:pPr>
              <a:lnSpc>
                <a:spcPct val="90000"/>
              </a:lnSpc>
            </a:pPr>
            <a:r>
              <a:rPr lang="en-US" sz="3700" b="1" dirty="0"/>
              <a:t>Buprenorphine</a:t>
            </a:r>
            <a:r>
              <a:rPr lang="en-US" sz="3700" dirty="0"/>
              <a:t/>
            </a:r>
            <a:br>
              <a:rPr lang="en-US" sz="3700" dirty="0"/>
            </a:br>
            <a:r>
              <a:rPr lang="en-US" sz="3700" dirty="0"/>
              <a:t> </a:t>
            </a:r>
          </a:p>
        </p:txBody>
      </p:sp>
      <p:sp>
        <p:nvSpPr>
          <p:cNvPr id="5" name="Content Placeholder 4"/>
          <p:cNvSpPr>
            <a:spLocks noGrp="1"/>
          </p:cNvSpPr>
          <p:nvPr>
            <p:ph idx="1"/>
          </p:nvPr>
        </p:nvSpPr>
        <p:spPr>
          <a:xfrm>
            <a:off x="457200" y="1143000"/>
            <a:ext cx="4672485" cy="5410200"/>
          </a:xfrm>
        </p:spPr>
        <p:txBody>
          <a:bodyPr>
            <a:normAutofit lnSpcReduction="10000"/>
          </a:bodyPr>
          <a:lstStyle/>
          <a:p>
            <a:pPr>
              <a:lnSpc>
                <a:spcPct val="90000"/>
              </a:lnSpc>
            </a:pPr>
            <a:r>
              <a:rPr lang="en-US" dirty="0"/>
              <a:t>Partial opioid agonist—a synthetic opioid</a:t>
            </a:r>
          </a:p>
          <a:p>
            <a:pPr lvl="1">
              <a:lnSpc>
                <a:spcPct val="90000"/>
              </a:lnSpc>
            </a:pPr>
            <a:r>
              <a:rPr lang="en-US" sz="2000" dirty="0"/>
              <a:t>Buprenorphine (Subutex)</a:t>
            </a:r>
          </a:p>
          <a:p>
            <a:pPr lvl="1">
              <a:lnSpc>
                <a:spcPct val="90000"/>
              </a:lnSpc>
            </a:pPr>
            <a:r>
              <a:rPr lang="en-US" sz="2000" dirty="0"/>
              <a:t>Buprenorphine/Naloxone (Suboxone)</a:t>
            </a:r>
          </a:p>
          <a:p>
            <a:pPr lvl="1">
              <a:lnSpc>
                <a:spcPct val="90000"/>
              </a:lnSpc>
            </a:pPr>
            <a:r>
              <a:rPr lang="en-US" sz="2000" dirty="0"/>
              <a:t>New depot formulation (</a:t>
            </a:r>
            <a:r>
              <a:rPr lang="en-US" sz="2000" dirty="0" err="1"/>
              <a:t>Sublocade</a:t>
            </a:r>
            <a:r>
              <a:rPr lang="en-US" sz="2000" dirty="0"/>
              <a:t>)</a:t>
            </a:r>
          </a:p>
          <a:p>
            <a:pPr lvl="1">
              <a:lnSpc>
                <a:spcPct val="90000"/>
              </a:lnSpc>
            </a:pPr>
            <a:r>
              <a:rPr lang="en-US" sz="2000" dirty="0" err="1"/>
              <a:t>Probuphine</a:t>
            </a:r>
            <a:r>
              <a:rPr lang="en-US" sz="2000" dirty="0"/>
              <a:t> implant</a:t>
            </a:r>
          </a:p>
          <a:p>
            <a:pPr>
              <a:lnSpc>
                <a:spcPct val="90000"/>
              </a:lnSpc>
            </a:pPr>
            <a:r>
              <a:rPr lang="en-US" dirty="0"/>
              <a:t>Can be prescribed by a waivered physician, NP or PA</a:t>
            </a:r>
          </a:p>
          <a:p>
            <a:pPr>
              <a:lnSpc>
                <a:spcPct val="90000"/>
              </a:lnSpc>
            </a:pPr>
            <a:r>
              <a:rPr lang="en-US" dirty="0"/>
              <a:t>Partial agonist action increases dopamine and neurotransmitter function</a:t>
            </a:r>
          </a:p>
          <a:p>
            <a:pPr>
              <a:lnSpc>
                <a:spcPct val="90000"/>
              </a:lnSpc>
            </a:pPr>
            <a:r>
              <a:rPr lang="en-US" dirty="0"/>
              <a:t>Research shows it works in community-based practices from any medical specialty</a:t>
            </a:r>
          </a:p>
          <a:p>
            <a:pPr marL="0" indent="0">
              <a:lnSpc>
                <a:spcPct val="90000"/>
              </a:lnSpc>
              <a:buNone/>
            </a:pPr>
            <a:endParaRPr lang="en-US" sz="1500" dirty="0"/>
          </a:p>
        </p:txBody>
      </p:sp>
      <p:sp>
        <p:nvSpPr>
          <p:cNvPr id="10246" name="Rectangle 136">
            <a:extLst>
              <a:ext uri="{FF2B5EF4-FFF2-40B4-BE49-F238E27FC236}">
                <a16:creationId xmlns:a16="http://schemas.microsoft.com/office/drawing/2014/main" xmlns="" id="{FEB31415-7BF1-4297-867D-3EA440C991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6621" y="965196"/>
            <a:ext cx="2764046" cy="4971787"/>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F504B8F-EA36-4C72-B7FF-EFC034117685}"/>
              </a:ext>
            </a:extLst>
          </p:cNvPr>
          <p:cNvPicPr>
            <a:picLocks noChangeAspect="1"/>
          </p:cNvPicPr>
          <p:nvPr/>
        </p:nvPicPr>
        <p:blipFill>
          <a:blip r:embed="rId4" cstate="print"/>
          <a:stretch>
            <a:fillRect/>
          </a:stretch>
        </p:blipFill>
        <p:spPr>
          <a:xfrm>
            <a:off x="5806397" y="1493443"/>
            <a:ext cx="2548240" cy="1509832"/>
          </a:xfrm>
          <a:prstGeom prst="rect">
            <a:avLst/>
          </a:prstGeom>
        </p:spPr>
      </p:pic>
      <p:pic>
        <p:nvPicPr>
          <p:cNvPr id="10244" name="Picture 4" descr="Image result for subutex"/>
          <p:cNvPicPr>
            <a:picLocks noChangeAspect="1" noChangeArrowheads="1"/>
          </p:cNvPicPr>
          <p:nvPr/>
        </p:nvPicPr>
        <p:blipFill>
          <a:blip r:embed="rId5" cstate="print"/>
          <a:srcRect/>
          <a:stretch>
            <a:fillRect/>
          </a:stretch>
        </p:blipFill>
        <p:spPr bwMode="auto">
          <a:xfrm>
            <a:off x="5953886" y="3531522"/>
            <a:ext cx="2253261" cy="2253261"/>
          </a:xfrm>
          <a:prstGeom prst="rect">
            <a:avLst/>
          </a:prstGeom>
          <a:noFill/>
        </p:spPr>
      </p:pic>
      <p:sp>
        <p:nvSpPr>
          <p:cNvPr id="2" name="Slide Number Placeholder 1"/>
          <p:cNvSpPr>
            <a:spLocks noGrp="1"/>
          </p:cNvSpPr>
          <p:nvPr>
            <p:ph type="sldNum" sz="quarter" idx="12"/>
          </p:nvPr>
        </p:nvSpPr>
        <p:spPr>
          <a:xfrm>
            <a:off x="7885508" y="6075779"/>
            <a:ext cx="565159" cy="365125"/>
          </a:xfrm>
          <a:prstGeom prst="rect">
            <a:avLst/>
          </a:prstGeom>
        </p:spPr>
        <p:txBody>
          <a:bodyPr>
            <a:normAutofit/>
          </a:bodyPr>
          <a:lstStyle/>
          <a:p>
            <a:pPr>
              <a:spcAft>
                <a:spcPts val="600"/>
              </a:spcAft>
            </a:pPr>
            <a:fld id="{D7E63A33-8271-4DD0-9C48-789913D7C115}" type="slidenum">
              <a:rPr lang="en-US" smtClean="0"/>
              <a:pPr>
                <a:spcAft>
                  <a:spcPts val="600"/>
                </a:spcAft>
              </a:pPr>
              <a:t>26</a:t>
            </a:fld>
            <a:endParaRPr lang="en-US"/>
          </a:p>
        </p:txBody>
      </p:sp>
    </p:spTree>
    <p:extLst>
      <p:ext uri="{BB962C8B-B14F-4D97-AF65-F5344CB8AC3E}">
        <p14:creationId xmlns:p14="http://schemas.microsoft.com/office/powerpoint/2010/main" val="2805443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60303" y="-896"/>
            <a:ext cx="8305800" cy="1143000"/>
          </a:xfrm>
        </p:spPr>
        <p:txBody>
          <a:bodyPr>
            <a:noAutofit/>
          </a:bodyPr>
          <a:lstStyle/>
          <a:p>
            <a:pPr fontAlgn="auto">
              <a:spcAft>
                <a:spcPts val="0"/>
              </a:spcAft>
              <a:defRPr/>
            </a:pPr>
            <a:r>
              <a:rPr lang="en-US" sz="3600" dirty="0"/>
              <a:t>Pregnancy Benefits of Methadone or Buprenorphine Maintenance </a:t>
            </a:r>
          </a:p>
        </p:txBody>
      </p:sp>
      <p:sp>
        <p:nvSpPr>
          <p:cNvPr id="56322" name="Rectangle 3"/>
          <p:cNvSpPr>
            <a:spLocks noGrp="1" noChangeArrowheads="1"/>
          </p:cNvSpPr>
          <p:nvPr>
            <p:ph idx="1"/>
          </p:nvPr>
        </p:nvSpPr>
        <p:spPr>
          <a:xfrm>
            <a:off x="803564" y="1346616"/>
            <a:ext cx="7772400" cy="4572000"/>
          </a:xfrm>
        </p:spPr>
        <p:txBody>
          <a:bodyPr>
            <a:normAutofit/>
          </a:bodyPr>
          <a:lstStyle/>
          <a:p>
            <a:r>
              <a:rPr lang="en-US" dirty="0"/>
              <a:t>Decreases illegal opiate use and other drugs</a:t>
            </a:r>
          </a:p>
          <a:p>
            <a:r>
              <a:rPr lang="en-US" dirty="0"/>
              <a:t>Slows the spread of HCV, AIDS and other STDs</a:t>
            </a:r>
          </a:p>
          <a:p>
            <a:r>
              <a:rPr lang="en-US" dirty="0"/>
              <a:t>Decreases crime</a:t>
            </a:r>
          </a:p>
          <a:p>
            <a:r>
              <a:rPr lang="en-US" dirty="0"/>
              <a:t>Prevents fluctuation of maternal drug level over course of the day</a:t>
            </a:r>
          </a:p>
          <a:p>
            <a:r>
              <a:rPr lang="en-US" dirty="0"/>
              <a:t>Reduces maternal mortality and severe morbidity</a:t>
            </a:r>
          </a:p>
          <a:p>
            <a:r>
              <a:rPr lang="en-US" dirty="0"/>
              <a:t>Decreases risk of neonatal stress due to more stable intrauterine environment</a:t>
            </a:r>
          </a:p>
          <a:p>
            <a:r>
              <a:rPr lang="en-US" dirty="0"/>
              <a:t>Improved birth weight compared to women on heroin</a:t>
            </a:r>
          </a:p>
          <a:p>
            <a:r>
              <a:rPr lang="en-US" dirty="0"/>
              <a:t>Reduction in neonatal mortality compared to women on heroin</a:t>
            </a:r>
          </a:p>
          <a:p>
            <a:endParaRPr lang="en-US" dirty="0"/>
          </a:p>
        </p:txBody>
      </p:sp>
      <p:sp>
        <p:nvSpPr>
          <p:cNvPr id="56324" name="Rectangle 5"/>
          <p:cNvSpPr>
            <a:spLocks noChangeArrowheads="1"/>
          </p:cNvSpPr>
          <p:nvPr/>
        </p:nvSpPr>
        <p:spPr bwMode="auto">
          <a:xfrm>
            <a:off x="-2832100" y="303213"/>
            <a:ext cx="184150" cy="338137"/>
          </a:xfrm>
          <a:prstGeom prst="rect">
            <a:avLst/>
          </a:prstGeom>
          <a:noFill/>
          <a:ln w="9525">
            <a:noFill/>
            <a:miter lim="800000"/>
            <a:headEnd/>
            <a:tailEnd/>
          </a:ln>
        </p:spPr>
        <p:txBody>
          <a:bodyPr wrap="none">
            <a:spAutoFit/>
          </a:bodyPr>
          <a:lstStyle/>
          <a:p>
            <a:pPr>
              <a:spcBef>
                <a:spcPct val="50000"/>
              </a:spcBef>
            </a:pPr>
            <a:endParaRPr lang="en-US" sz="1600">
              <a:solidFill>
                <a:srgbClr val="000000"/>
              </a:solidFill>
              <a:latin typeface="Arial" charset="0"/>
            </a:endParaRPr>
          </a:p>
        </p:txBody>
      </p:sp>
      <p:sp>
        <p:nvSpPr>
          <p:cNvPr id="2" name="TextBox 1"/>
          <p:cNvSpPr txBox="1"/>
          <p:nvPr/>
        </p:nvSpPr>
        <p:spPr>
          <a:xfrm>
            <a:off x="592893" y="5257800"/>
            <a:ext cx="8001000" cy="1384995"/>
          </a:xfrm>
          <a:prstGeom prst="rect">
            <a:avLst/>
          </a:prstGeom>
          <a:noFill/>
        </p:spPr>
        <p:txBody>
          <a:bodyPr wrap="square" rtlCol="0">
            <a:spAutoFit/>
          </a:bodyPr>
          <a:lstStyle/>
          <a:p>
            <a:r>
              <a:rPr lang="en-US" sz="2800" dirty="0">
                <a:solidFill>
                  <a:schemeClr val="accent2"/>
                </a:solidFill>
                <a:effectLst>
                  <a:outerShdw blurRad="38100" dist="38100" dir="2700000" algn="tl">
                    <a:srgbClr val="000000">
                      <a:alpha val="43137"/>
                    </a:srgbClr>
                  </a:outerShdw>
                </a:effectLst>
              </a:rPr>
              <a:t>Therefore, narcotic replacement therapy with methadone or buprenorphine is the standard of care for pregnancy</a:t>
            </a:r>
          </a:p>
        </p:txBody>
      </p:sp>
    </p:spTree>
    <p:extLst>
      <p:ext uri="{BB962C8B-B14F-4D97-AF65-F5344CB8AC3E}">
        <p14:creationId xmlns:p14="http://schemas.microsoft.com/office/powerpoint/2010/main" val="8674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1000"/>
                                        <p:tgtEl>
                                          <p:spTgt spid="56322">
                                            <p:txEl>
                                              <p:pRg st="0" end="0"/>
                                            </p:txEl>
                                          </p:spTgt>
                                        </p:tgtEl>
                                      </p:cBhvr>
                                    </p:animEffect>
                                    <p:anim calcmode="lin" valueType="num">
                                      <p:cBhvr>
                                        <p:cTn id="8" dur="1000" fill="hold"/>
                                        <p:tgtEl>
                                          <p:spTgt spid="563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3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22">
                                            <p:txEl>
                                              <p:pRg st="1" end="1"/>
                                            </p:txEl>
                                          </p:spTgt>
                                        </p:tgtEl>
                                        <p:attrNameLst>
                                          <p:attrName>style.visibility</p:attrName>
                                        </p:attrNameLst>
                                      </p:cBhvr>
                                      <p:to>
                                        <p:strVal val="visible"/>
                                      </p:to>
                                    </p:set>
                                    <p:animEffect transition="in" filter="fade">
                                      <p:cBhvr>
                                        <p:cTn id="14" dur="1000"/>
                                        <p:tgtEl>
                                          <p:spTgt spid="56322">
                                            <p:txEl>
                                              <p:pRg st="1" end="1"/>
                                            </p:txEl>
                                          </p:spTgt>
                                        </p:tgtEl>
                                      </p:cBhvr>
                                    </p:animEffect>
                                    <p:anim calcmode="lin" valueType="num">
                                      <p:cBhvr>
                                        <p:cTn id="15" dur="1000" fill="hold"/>
                                        <p:tgtEl>
                                          <p:spTgt spid="563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63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6322">
                                            <p:txEl>
                                              <p:pRg st="2" end="2"/>
                                            </p:txEl>
                                          </p:spTgt>
                                        </p:tgtEl>
                                        <p:attrNameLst>
                                          <p:attrName>style.visibility</p:attrName>
                                        </p:attrNameLst>
                                      </p:cBhvr>
                                      <p:to>
                                        <p:strVal val="visible"/>
                                      </p:to>
                                    </p:set>
                                    <p:animEffect transition="in" filter="fade">
                                      <p:cBhvr>
                                        <p:cTn id="21" dur="1000"/>
                                        <p:tgtEl>
                                          <p:spTgt spid="56322">
                                            <p:txEl>
                                              <p:pRg st="2" end="2"/>
                                            </p:txEl>
                                          </p:spTgt>
                                        </p:tgtEl>
                                      </p:cBhvr>
                                    </p:animEffect>
                                    <p:anim calcmode="lin" valueType="num">
                                      <p:cBhvr>
                                        <p:cTn id="22" dur="1000" fill="hold"/>
                                        <p:tgtEl>
                                          <p:spTgt spid="563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63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6322">
                                            <p:txEl>
                                              <p:pRg st="3" end="3"/>
                                            </p:txEl>
                                          </p:spTgt>
                                        </p:tgtEl>
                                        <p:attrNameLst>
                                          <p:attrName>style.visibility</p:attrName>
                                        </p:attrNameLst>
                                      </p:cBhvr>
                                      <p:to>
                                        <p:strVal val="visible"/>
                                      </p:to>
                                    </p:set>
                                    <p:animEffect transition="in" filter="fade">
                                      <p:cBhvr>
                                        <p:cTn id="28" dur="1000"/>
                                        <p:tgtEl>
                                          <p:spTgt spid="56322">
                                            <p:txEl>
                                              <p:pRg st="3" end="3"/>
                                            </p:txEl>
                                          </p:spTgt>
                                        </p:tgtEl>
                                      </p:cBhvr>
                                    </p:animEffect>
                                    <p:anim calcmode="lin" valueType="num">
                                      <p:cBhvr>
                                        <p:cTn id="29" dur="1000" fill="hold"/>
                                        <p:tgtEl>
                                          <p:spTgt spid="5632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63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6322">
                                            <p:txEl>
                                              <p:pRg st="4" end="4"/>
                                            </p:txEl>
                                          </p:spTgt>
                                        </p:tgtEl>
                                        <p:attrNameLst>
                                          <p:attrName>style.visibility</p:attrName>
                                        </p:attrNameLst>
                                      </p:cBhvr>
                                      <p:to>
                                        <p:strVal val="visible"/>
                                      </p:to>
                                    </p:set>
                                    <p:animEffect transition="in" filter="fade">
                                      <p:cBhvr>
                                        <p:cTn id="35" dur="1000"/>
                                        <p:tgtEl>
                                          <p:spTgt spid="56322">
                                            <p:txEl>
                                              <p:pRg st="4" end="4"/>
                                            </p:txEl>
                                          </p:spTgt>
                                        </p:tgtEl>
                                      </p:cBhvr>
                                    </p:animEffect>
                                    <p:anim calcmode="lin" valueType="num">
                                      <p:cBhvr>
                                        <p:cTn id="36" dur="1000" fill="hold"/>
                                        <p:tgtEl>
                                          <p:spTgt spid="5632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63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6322">
                                            <p:txEl>
                                              <p:pRg st="5" end="5"/>
                                            </p:txEl>
                                          </p:spTgt>
                                        </p:tgtEl>
                                        <p:attrNameLst>
                                          <p:attrName>style.visibility</p:attrName>
                                        </p:attrNameLst>
                                      </p:cBhvr>
                                      <p:to>
                                        <p:strVal val="visible"/>
                                      </p:to>
                                    </p:set>
                                    <p:animEffect transition="in" filter="fade">
                                      <p:cBhvr>
                                        <p:cTn id="42" dur="1000"/>
                                        <p:tgtEl>
                                          <p:spTgt spid="56322">
                                            <p:txEl>
                                              <p:pRg st="5" end="5"/>
                                            </p:txEl>
                                          </p:spTgt>
                                        </p:tgtEl>
                                      </p:cBhvr>
                                    </p:animEffect>
                                    <p:anim calcmode="lin" valueType="num">
                                      <p:cBhvr>
                                        <p:cTn id="43" dur="1000" fill="hold"/>
                                        <p:tgtEl>
                                          <p:spTgt spid="5632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63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6322">
                                            <p:txEl>
                                              <p:pRg st="6" end="6"/>
                                            </p:txEl>
                                          </p:spTgt>
                                        </p:tgtEl>
                                        <p:attrNameLst>
                                          <p:attrName>style.visibility</p:attrName>
                                        </p:attrNameLst>
                                      </p:cBhvr>
                                      <p:to>
                                        <p:strVal val="visible"/>
                                      </p:to>
                                    </p:set>
                                    <p:animEffect transition="in" filter="fade">
                                      <p:cBhvr>
                                        <p:cTn id="49" dur="1000"/>
                                        <p:tgtEl>
                                          <p:spTgt spid="56322">
                                            <p:txEl>
                                              <p:pRg st="6" end="6"/>
                                            </p:txEl>
                                          </p:spTgt>
                                        </p:tgtEl>
                                      </p:cBhvr>
                                    </p:animEffect>
                                    <p:anim calcmode="lin" valueType="num">
                                      <p:cBhvr>
                                        <p:cTn id="50" dur="1000" fill="hold"/>
                                        <p:tgtEl>
                                          <p:spTgt spid="5632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63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6322">
                                            <p:txEl>
                                              <p:pRg st="7" end="7"/>
                                            </p:txEl>
                                          </p:spTgt>
                                        </p:tgtEl>
                                        <p:attrNameLst>
                                          <p:attrName>style.visibility</p:attrName>
                                        </p:attrNameLst>
                                      </p:cBhvr>
                                      <p:to>
                                        <p:strVal val="visible"/>
                                      </p:to>
                                    </p:set>
                                    <p:animEffect transition="in" filter="fade">
                                      <p:cBhvr>
                                        <p:cTn id="56" dur="1000"/>
                                        <p:tgtEl>
                                          <p:spTgt spid="56322">
                                            <p:txEl>
                                              <p:pRg st="7" end="7"/>
                                            </p:txEl>
                                          </p:spTgt>
                                        </p:tgtEl>
                                      </p:cBhvr>
                                    </p:animEffect>
                                    <p:anim calcmode="lin" valueType="num">
                                      <p:cBhvr>
                                        <p:cTn id="57" dur="1000" fill="hold"/>
                                        <p:tgtEl>
                                          <p:spTgt spid="5632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632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43001" y="1085850"/>
            <a:ext cx="6739118" cy="425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14450" y="5314951"/>
            <a:ext cx="6515100" cy="404085"/>
          </a:xfrm>
          <a:prstGeom prst="rect">
            <a:avLst/>
          </a:prstGeom>
        </p:spPr>
        <p:txBody>
          <a:bodyPr wrap="square">
            <a:spAutoFit/>
          </a:bodyPr>
          <a:lstStyle/>
          <a:p>
            <a:r>
              <a:rPr lang="en-US" sz="1013" dirty="0" err="1"/>
              <a:t>Hser</a:t>
            </a:r>
            <a:r>
              <a:rPr lang="en-US" sz="1013" dirty="0"/>
              <a:t>, </a:t>
            </a:r>
            <a:r>
              <a:rPr lang="en-US" sz="1013" dirty="0" err="1"/>
              <a:t>Yih‐Ing</a:t>
            </a:r>
            <a:r>
              <a:rPr lang="en-US" sz="1013" dirty="0"/>
              <a:t>, et al. "Long‐term outcomes after randomization to buprenorphine/naloxone versus methadone in a multi‐site trial." </a:t>
            </a:r>
            <a:r>
              <a:rPr lang="en-US" sz="1013" i="1" dirty="0"/>
              <a:t>Addiction</a:t>
            </a:r>
            <a:r>
              <a:rPr lang="en-US" sz="1013" dirty="0"/>
              <a:t> (2016).</a:t>
            </a:r>
          </a:p>
        </p:txBody>
      </p:sp>
      <p:sp>
        <p:nvSpPr>
          <p:cNvPr id="3" name="TextBox 2"/>
          <p:cNvSpPr txBox="1"/>
          <p:nvPr/>
        </p:nvSpPr>
        <p:spPr>
          <a:xfrm rot="16200000">
            <a:off x="345234" y="2399256"/>
            <a:ext cx="2729204" cy="415498"/>
          </a:xfrm>
          <a:prstGeom prst="rect">
            <a:avLst/>
          </a:prstGeom>
          <a:noFill/>
        </p:spPr>
        <p:txBody>
          <a:bodyPr wrap="square" rtlCol="0">
            <a:spAutoFit/>
          </a:bodyPr>
          <a:lstStyle/>
          <a:p>
            <a:r>
              <a:rPr lang="en-US" sz="2100" b="1" dirty="0">
                <a:solidFill>
                  <a:srgbClr val="FF0000"/>
                </a:solidFill>
              </a:rPr>
              <a:t>Illicit Drug Use</a:t>
            </a:r>
          </a:p>
        </p:txBody>
      </p:sp>
      <p:sp>
        <p:nvSpPr>
          <p:cNvPr id="5" name="TextBox 4"/>
          <p:cNvSpPr txBox="1"/>
          <p:nvPr/>
        </p:nvSpPr>
        <p:spPr>
          <a:xfrm>
            <a:off x="6883160" y="3558495"/>
            <a:ext cx="1997918" cy="369332"/>
          </a:xfrm>
          <a:prstGeom prst="rect">
            <a:avLst/>
          </a:prstGeom>
          <a:noFill/>
        </p:spPr>
        <p:txBody>
          <a:bodyPr wrap="square" rtlCol="0">
            <a:spAutoFit/>
          </a:bodyPr>
          <a:lstStyle/>
          <a:p>
            <a:r>
              <a:rPr lang="en-US" b="1" dirty="0" err="1">
                <a:solidFill>
                  <a:srgbClr val="FF0000"/>
                </a:solidFill>
              </a:rPr>
              <a:t>Suboxone</a:t>
            </a:r>
            <a:endParaRPr lang="en-US" b="1" dirty="0">
              <a:solidFill>
                <a:srgbClr val="FF0000"/>
              </a:solidFill>
            </a:endParaRPr>
          </a:p>
        </p:txBody>
      </p:sp>
      <p:sp>
        <p:nvSpPr>
          <p:cNvPr id="8" name="TextBox 7"/>
          <p:cNvSpPr txBox="1"/>
          <p:nvPr/>
        </p:nvSpPr>
        <p:spPr>
          <a:xfrm>
            <a:off x="6719415" y="2681027"/>
            <a:ext cx="1997918" cy="369332"/>
          </a:xfrm>
          <a:prstGeom prst="rect">
            <a:avLst/>
          </a:prstGeom>
          <a:noFill/>
        </p:spPr>
        <p:txBody>
          <a:bodyPr wrap="square" rtlCol="0">
            <a:spAutoFit/>
          </a:bodyPr>
          <a:lstStyle/>
          <a:p>
            <a:r>
              <a:rPr lang="en-US" b="1" dirty="0">
                <a:solidFill>
                  <a:srgbClr val="FF0000"/>
                </a:solidFill>
              </a:rPr>
              <a:t> No medication</a:t>
            </a:r>
          </a:p>
        </p:txBody>
      </p:sp>
      <p:sp>
        <p:nvSpPr>
          <p:cNvPr id="9" name="TextBox 8"/>
          <p:cNvSpPr txBox="1"/>
          <p:nvPr/>
        </p:nvSpPr>
        <p:spPr>
          <a:xfrm>
            <a:off x="6830591" y="3950351"/>
            <a:ext cx="1997918" cy="369332"/>
          </a:xfrm>
          <a:prstGeom prst="rect">
            <a:avLst/>
          </a:prstGeom>
          <a:noFill/>
        </p:spPr>
        <p:txBody>
          <a:bodyPr wrap="square" rtlCol="0">
            <a:spAutoFit/>
          </a:bodyPr>
          <a:lstStyle/>
          <a:p>
            <a:r>
              <a:rPr lang="en-US" b="1" dirty="0">
                <a:solidFill>
                  <a:srgbClr val="FF0000"/>
                </a:solidFill>
              </a:rPr>
              <a:t>Methadone</a:t>
            </a:r>
          </a:p>
        </p:txBody>
      </p:sp>
    </p:spTree>
    <p:extLst>
      <p:ext uri="{BB962C8B-B14F-4D97-AF65-F5344CB8AC3E}">
        <p14:creationId xmlns:p14="http://schemas.microsoft.com/office/powerpoint/2010/main" val="217395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EC2A461-A74F-4222-AE0D-0541699A4CF5}"/>
              </a:ext>
            </a:extLst>
          </p:cNvPr>
          <p:cNvSpPr>
            <a:spLocks noGrp="1"/>
          </p:cNvSpPr>
          <p:nvPr>
            <p:ph type="title"/>
          </p:nvPr>
        </p:nvSpPr>
        <p:spPr>
          <a:xfrm>
            <a:off x="152400" y="228600"/>
            <a:ext cx="6553200" cy="1351450"/>
          </a:xfrm>
        </p:spPr>
        <p:txBody>
          <a:bodyPr>
            <a:noAutofit/>
          </a:bodyPr>
          <a:lstStyle/>
          <a:p>
            <a:pPr>
              <a:lnSpc>
                <a:spcPct val="90000"/>
              </a:lnSpc>
            </a:pPr>
            <a:r>
              <a:rPr lang="en-US" sz="3200" dirty="0"/>
              <a:t>Pharmacokinetics of Methadone Altered by Pregnancy</a:t>
            </a:r>
            <a:br>
              <a:rPr lang="en-US" sz="3200" dirty="0"/>
            </a:br>
            <a:endParaRPr lang="en-US" sz="3200" dirty="0"/>
          </a:p>
        </p:txBody>
      </p:sp>
      <p:sp>
        <p:nvSpPr>
          <p:cNvPr id="6" name="Content Placeholder 5">
            <a:extLst>
              <a:ext uri="{FF2B5EF4-FFF2-40B4-BE49-F238E27FC236}">
                <a16:creationId xmlns:a16="http://schemas.microsoft.com/office/drawing/2014/main" xmlns="" id="{EBC3F96B-AE47-45BB-B14C-27716EF31D08}"/>
              </a:ext>
            </a:extLst>
          </p:cNvPr>
          <p:cNvSpPr>
            <a:spLocks noGrp="1"/>
          </p:cNvSpPr>
          <p:nvPr>
            <p:ph idx="1"/>
          </p:nvPr>
        </p:nvSpPr>
        <p:spPr>
          <a:xfrm>
            <a:off x="381000" y="1447800"/>
            <a:ext cx="5043678" cy="4876799"/>
          </a:xfrm>
        </p:spPr>
        <p:txBody>
          <a:bodyPr anchor="ctr">
            <a:normAutofit/>
          </a:bodyPr>
          <a:lstStyle/>
          <a:p>
            <a:pPr lvl="1">
              <a:buClr>
                <a:srgbClr val="E6957F"/>
              </a:buClr>
            </a:pPr>
            <a:r>
              <a:rPr lang="en-US" sz="2400" dirty="0"/>
              <a:t>Increased plasma volume and volume of distribution</a:t>
            </a:r>
          </a:p>
          <a:p>
            <a:pPr lvl="1">
              <a:buClr>
                <a:srgbClr val="E6957F"/>
              </a:buClr>
            </a:pPr>
            <a:r>
              <a:rPr lang="en-US" sz="2400" dirty="0"/>
              <a:t>Fraction of oral methadone absorbed is decreased</a:t>
            </a:r>
          </a:p>
          <a:p>
            <a:pPr lvl="1">
              <a:buClr>
                <a:srgbClr val="E6957F"/>
              </a:buClr>
            </a:pPr>
            <a:r>
              <a:rPr lang="en-US" sz="2400" dirty="0"/>
              <a:t>Half-life decreased due to increased hepatic clearance</a:t>
            </a:r>
          </a:p>
          <a:p>
            <a:pPr lvl="1">
              <a:buClr>
                <a:srgbClr val="E6957F"/>
              </a:buClr>
            </a:pPr>
            <a:r>
              <a:rPr lang="en-US" sz="2400" dirty="0"/>
              <a:t>Protein binding decreased</a:t>
            </a:r>
          </a:p>
          <a:p>
            <a:pPr lvl="1">
              <a:buClr>
                <a:srgbClr val="E6957F"/>
              </a:buClr>
            </a:pPr>
            <a:r>
              <a:rPr lang="en-US" sz="2400" dirty="0"/>
              <a:t>High degree of individual variability in methadone metabolism in pregnancy</a:t>
            </a:r>
          </a:p>
          <a:p>
            <a:pPr>
              <a:buClr>
                <a:srgbClr val="E6957F"/>
              </a:buClr>
            </a:pPr>
            <a:endParaRPr lang="en-US" dirty="0"/>
          </a:p>
        </p:txBody>
      </p:sp>
      <p:pic>
        <p:nvPicPr>
          <p:cNvPr id="71" name="Picture 70">
            <a:extLst>
              <a:ext uri="{FF2B5EF4-FFF2-40B4-BE49-F238E27FC236}">
                <a16:creationId xmlns:a16="http://schemas.microsoft.com/office/drawing/2014/main" xmlns="" id="{1CF706DA-13E8-4A4F-9260-551FB8127BD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2050" name="Picture 2" descr="Related image">
            <a:extLst>
              <a:ext uri="{FF2B5EF4-FFF2-40B4-BE49-F238E27FC236}">
                <a16:creationId xmlns:a16="http://schemas.microsoft.com/office/drawing/2014/main" xmlns="" id="{C9343BDD-B072-4F3C-BC84-A605C461951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6946" r="13859" b="1"/>
          <a:stretch/>
        </p:blipFill>
        <p:spPr bwMode="auto">
          <a:xfrm>
            <a:off x="5943600" y="762000"/>
            <a:ext cx="2996694" cy="510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15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689412"/>
            <a:ext cx="6858000" cy="857250"/>
          </a:xfrm>
        </p:spPr>
        <p:txBody>
          <a:bodyPr>
            <a:noAutofit/>
          </a:bodyPr>
          <a:lstStyle/>
          <a:p>
            <a:r>
              <a:rPr lang="en-US" sz="4000" dirty="0"/>
              <a:t>2017 Opioid Addiction in the US</a:t>
            </a:r>
          </a:p>
        </p:txBody>
      </p:sp>
      <p:sp>
        <p:nvSpPr>
          <p:cNvPr id="14" name="Content Placeholder 13"/>
          <p:cNvSpPr>
            <a:spLocks noGrp="1"/>
          </p:cNvSpPr>
          <p:nvPr>
            <p:ph idx="1"/>
          </p:nvPr>
        </p:nvSpPr>
        <p:spPr>
          <a:xfrm>
            <a:off x="1081088" y="1828800"/>
            <a:ext cx="6229349" cy="3276600"/>
          </a:xfrm>
        </p:spPr>
        <p:txBody>
          <a:bodyPr>
            <a:normAutofit fontScale="92500" lnSpcReduction="20000"/>
          </a:bodyPr>
          <a:lstStyle/>
          <a:p>
            <a:r>
              <a:rPr lang="en-US" sz="2800" dirty="0"/>
              <a:t>In 2016, 11.8 million Americans age 12 or older misused opioids (4.4%)</a:t>
            </a:r>
          </a:p>
          <a:p>
            <a:pPr lvl="1"/>
            <a:r>
              <a:rPr lang="en-US" sz="2600" dirty="0"/>
              <a:t>11.5 million misused prescription pain relievers</a:t>
            </a:r>
          </a:p>
          <a:p>
            <a:pPr lvl="1"/>
            <a:r>
              <a:rPr lang="en-US" sz="2600" dirty="0"/>
              <a:t>950,000 used heroin</a:t>
            </a:r>
          </a:p>
          <a:p>
            <a:pPr lvl="1"/>
            <a:r>
              <a:rPr lang="en-US" sz="2600" dirty="0"/>
              <a:t>&gt;640,000 used both</a:t>
            </a:r>
          </a:p>
          <a:p>
            <a:r>
              <a:rPr lang="en-US" sz="2800" dirty="0"/>
              <a:t>2.1 million had a substance use disorder (7.8% of the population)</a:t>
            </a:r>
          </a:p>
          <a:p>
            <a:endParaRPr lang="en-US" dirty="0"/>
          </a:p>
        </p:txBody>
      </p:sp>
      <p:sp>
        <p:nvSpPr>
          <p:cNvPr id="16" name="TextBox 15"/>
          <p:cNvSpPr txBox="1"/>
          <p:nvPr/>
        </p:nvSpPr>
        <p:spPr>
          <a:xfrm>
            <a:off x="838200" y="5562600"/>
            <a:ext cx="6934200" cy="738664"/>
          </a:xfrm>
          <a:prstGeom prst="rect">
            <a:avLst/>
          </a:prstGeom>
          <a:noFill/>
        </p:spPr>
        <p:txBody>
          <a:bodyPr wrap="square" rtlCol="0">
            <a:spAutoFit/>
          </a:bodyPr>
          <a:lstStyle/>
          <a:p>
            <a:pPr algn="ctr"/>
            <a:r>
              <a:rPr lang="en-US" sz="1100" dirty="0">
                <a:solidFill>
                  <a:schemeClr val="tx2"/>
                </a:solidFill>
              </a:rPr>
              <a:t>Center for Behavioral Health Statistics and Quality. (2017). Key substance use and mental health indicators in the United States: Results from the 2016 National Survey on Drug Use and Health Retrieved from </a:t>
            </a:r>
            <a:r>
              <a:rPr lang="en-US" sz="1100" dirty="0">
                <a:solidFill>
                  <a:schemeClr val="accent1"/>
                </a:solidFill>
                <a:hlinkClick r:id="rId3"/>
              </a:rPr>
              <a:t>http://www.samhsa.gov/data</a:t>
            </a:r>
            <a:r>
              <a:rPr lang="en-US" sz="1100" dirty="0">
                <a:solidFill>
                  <a:schemeClr val="tx2"/>
                </a:solidFill>
                <a:hlinkClick r:id="rId3"/>
              </a:rPr>
              <a:t>/</a:t>
            </a:r>
            <a:endParaRPr lang="en-US" sz="1100" dirty="0">
              <a:solidFill>
                <a:schemeClr val="tx2"/>
              </a:solidFill>
            </a:endParaRPr>
          </a:p>
          <a:p>
            <a:endParaRPr lang="en-US" sz="900" dirty="0">
              <a:solidFill>
                <a:schemeClr val="tx2"/>
              </a:solidFill>
            </a:endParaRPr>
          </a:p>
        </p:txBody>
      </p:sp>
    </p:spTree>
    <p:extLst>
      <p:ext uri="{BB962C8B-B14F-4D97-AF65-F5344CB8AC3E}">
        <p14:creationId xmlns:p14="http://schemas.microsoft.com/office/powerpoint/2010/main" val="3328400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8625"/>
            <a:ext cx="7390660" cy="857250"/>
          </a:xfrm>
        </p:spPr>
        <p:txBody>
          <a:bodyPr>
            <a:normAutofit/>
          </a:bodyPr>
          <a:lstStyle/>
          <a:p>
            <a:r>
              <a:rPr lang="en-US" dirty="0"/>
              <a:t>Methadone Vs Buprenorphine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7510801"/>
              </p:ext>
            </p:extLst>
          </p:nvPr>
        </p:nvGraphicFramePr>
        <p:xfrm>
          <a:off x="685800" y="1762542"/>
          <a:ext cx="7924800" cy="4714460"/>
        </p:xfrm>
        <a:graphic>
          <a:graphicData uri="http://schemas.openxmlformats.org/drawingml/2006/table">
            <a:tbl>
              <a:tblPr firstRow="1" bandRow="1">
                <a:tableStyleId>{7DF18680-E054-41AD-8BC1-D1AEF772440D}</a:tableStyleId>
              </a:tblPr>
              <a:tblGrid>
                <a:gridCol w="1846556">
                  <a:extLst>
                    <a:ext uri="{9D8B030D-6E8A-4147-A177-3AD203B41FA5}">
                      <a16:colId xmlns:a16="http://schemas.microsoft.com/office/drawing/2014/main" xmlns="" val="20000"/>
                    </a:ext>
                  </a:extLst>
                </a:gridCol>
                <a:gridCol w="3000652">
                  <a:extLst>
                    <a:ext uri="{9D8B030D-6E8A-4147-A177-3AD203B41FA5}">
                      <a16:colId xmlns:a16="http://schemas.microsoft.com/office/drawing/2014/main" xmlns="" val="20001"/>
                    </a:ext>
                  </a:extLst>
                </a:gridCol>
                <a:gridCol w="3077592">
                  <a:extLst>
                    <a:ext uri="{9D8B030D-6E8A-4147-A177-3AD203B41FA5}">
                      <a16:colId xmlns:a16="http://schemas.microsoft.com/office/drawing/2014/main" xmlns="" val="20002"/>
                    </a:ext>
                  </a:extLst>
                </a:gridCol>
              </a:tblGrid>
              <a:tr h="980867">
                <a:tc>
                  <a:txBody>
                    <a:bodyPr/>
                    <a:lstStyle/>
                    <a:p>
                      <a:endParaRPr lang="en-US" sz="1400" dirty="0"/>
                    </a:p>
                    <a:p>
                      <a:endParaRPr lang="en-US" sz="1400" dirty="0"/>
                    </a:p>
                    <a:p>
                      <a:endParaRPr lang="en-US" sz="1400" dirty="0"/>
                    </a:p>
                    <a:p>
                      <a:endParaRPr lang="en-US" sz="1400" dirty="0">
                        <a:solidFill>
                          <a:schemeClr val="accent1"/>
                        </a:solidFill>
                      </a:endParaRPr>
                    </a:p>
                  </a:txBody>
                  <a:tcPr marL="68580" marR="68580" marT="34290" marB="34290"/>
                </a:tc>
                <a:tc>
                  <a:txBody>
                    <a:bodyPr/>
                    <a:lstStyle/>
                    <a:p>
                      <a:endParaRPr lang="en-US" sz="1400" dirty="0"/>
                    </a:p>
                    <a:p>
                      <a:endParaRPr lang="en-US" sz="1400" dirty="0"/>
                    </a:p>
                    <a:p>
                      <a:pPr algn="ctr"/>
                      <a:endParaRPr lang="en-US" sz="1400" dirty="0"/>
                    </a:p>
                    <a:p>
                      <a:pPr algn="ctr"/>
                      <a:r>
                        <a:rPr lang="en-US" sz="1400" dirty="0"/>
                        <a:t>Methadone</a:t>
                      </a:r>
                      <a:endParaRPr lang="en-US" sz="1400" dirty="0">
                        <a:solidFill>
                          <a:schemeClr val="bg1"/>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endParaRPr lang="en-US" sz="1400" dirty="0"/>
                    </a:p>
                    <a:p>
                      <a:pPr algn="ctr"/>
                      <a:endParaRPr lang="en-US" sz="1400" dirty="0"/>
                    </a:p>
                    <a:p>
                      <a:pPr algn="ctr"/>
                      <a:r>
                        <a:rPr lang="en-US" sz="1400" dirty="0"/>
                        <a:t>Buprenorphine</a:t>
                      </a:r>
                      <a:endParaRPr lang="en-US" sz="1400" dirty="0">
                        <a:solidFill>
                          <a:schemeClr val="bg1"/>
                        </a:solidFill>
                      </a:endParaRPr>
                    </a:p>
                  </a:txBody>
                  <a:tcPr marL="68580" marR="68580" marT="34290" marB="34290"/>
                </a:tc>
                <a:extLst>
                  <a:ext uri="{0D108BD9-81ED-4DB2-BD59-A6C34878D82A}">
                    <a16:rowId xmlns:a16="http://schemas.microsoft.com/office/drawing/2014/main" xmlns="" val="10000"/>
                  </a:ext>
                </a:extLst>
              </a:tr>
              <a:tr h="299935">
                <a:tc>
                  <a:txBody>
                    <a:bodyPr/>
                    <a:lstStyle/>
                    <a:p>
                      <a:r>
                        <a:rPr lang="en-US" sz="1400" dirty="0"/>
                        <a:t>Dosing</a:t>
                      </a:r>
                      <a:endParaRPr lang="en-US" sz="1400" dirty="0">
                        <a:solidFill>
                          <a:schemeClr val="tx1"/>
                        </a:solidFill>
                      </a:endParaRPr>
                    </a:p>
                  </a:txBody>
                  <a:tcPr marL="68580" marR="68580" marT="34290" marB="34290"/>
                </a:tc>
                <a:tc>
                  <a:txBody>
                    <a:bodyPr/>
                    <a:lstStyle/>
                    <a:p>
                      <a:r>
                        <a:rPr lang="en-US" sz="1400" dirty="0"/>
                        <a:t>Daily (sometimes</a:t>
                      </a:r>
                      <a:r>
                        <a:rPr lang="en-US" sz="1400" baseline="0" dirty="0"/>
                        <a:t> twice)</a:t>
                      </a:r>
                      <a:endParaRPr lang="en-US" sz="1400" dirty="0">
                        <a:solidFill>
                          <a:schemeClr val="tx1"/>
                        </a:solidFill>
                      </a:endParaRPr>
                    </a:p>
                  </a:txBody>
                  <a:tcPr marL="68580" marR="68580" marT="34290" marB="34290"/>
                </a:tc>
                <a:tc>
                  <a:txBody>
                    <a:bodyPr/>
                    <a:lstStyle/>
                    <a:p>
                      <a:r>
                        <a:rPr lang="en-US" sz="1400" dirty="0"/>
                        <a:t>Once</a:t>
                      </a:r>
                      <a:r>
                        <a:rPr lang="en-US" sz="1400" baseline="0" dirty="0"/>
                        <a:t> or twice daily</a:t>
                      </a:r>
                      <a:endParaRPr lang="en-US" sz="1400" dirty="0">
                        <a:solidFill>
                          <a:schemeClr val="tx1"/>
                        </a:solidFill>
                      </a:endParaRPr>
                    </a:p>
                  </a:txBody>
                  <a:tcPr marL="68580" marR="68580" marT="34290" marB="34290"/>
                </a:tc>
                <a:extLst>
                  <a:ext uri="{0D108BD9-81ED-4DB2-BD59-A6C34878D82A}">
                    <a16:rowId xmlns:a16="http://schemas.microsoft.com/office/drawing/2014/main" xmlns="" val="10001"/>
                  </a:ext>
                </a:extLst>
              </a:tr>
              <a:tr h="299935">
                <a:tc>
                  <a:txBody>
                    <a:bodyPr/>
                    <a:lstStyle/>
                    <a:p>
                      <a:r>
                        <a:rPr lang="en-US" sz="1400" dirty="0"/>
                        <a:t>Route</a:t>
                      </a:r>
                      <a:endParaRPr lang="en-US" sz="1400" dirty="0">
                        <a:solidFill>
                          <a:schemeClr val="tx1"/>
                        </a:solidFill>
                      </a:endParaRPr>
                    </a:p>
                  </a:txBody>
                  <a:tcPr marL="68580" marR="68580" marT="34290" marB="34290"/>
                </a:tc>
                <a:tc>
                  <a:txBody>
                    <a:bodyPr/>
                    <a:lstStyle/>
                    <a:p>
                      <a:r>
                        <a:rPr lang="en-US" sz="1400" dirty="0"/>
                        <a:t>Oral</a:t>
                      </a:r>
                      <a:endParaRPr lang="en-US" sz="1400" dirty="0">
                        <a:solidFill>
                          <a:schemeClr val="tx1"/>
                        </a:solidFill>
                      </a:endParaRPr>
                    </a:p>
                  </a:txBody>
                  <a:tcPr marL="68580" marR="68580" marT="34290" marB="34290"/>
                </a:tc>
                <a:tc>
                  <a:txBody>
                    <a:bodyPr/>
                    <a:lstStyle/>
                    <a:p>
                      <a:r>
                        <a:rPr lang="en-US" sz="1400" dirty="0"/>
                        <a:t>Sublingual</a:t>
                      </a:r>
                      <a:endParaRPr lang="en-US" sz="1400" dirty="0">
                        <a:solidFill>
                          <a:schemeClr val="tx1"/>
                        </a:solidFill>
                      </a:endParaRPr>
                    </a:p>
                  </a:txBody>
                  <a:tcPr marL="68580" marR="68580" marT="34290" marB="34290"/>
                </a:tc>
                <a:extLst>
                  <a:ext uri="{0D108BD9-81ED-4DB2-BD59-A6C34878D82A}">
                    <a16:rowId xmlns:a16="http://schemas.microsoft.com/office/drawing/2014/main" xmlns="" val="10002"/>
                  </a:ext>
                </a:extLst>
              </a:tr>
              <a:tr h="716290">
                <a:tc>
                  <a:txBody>
                    <a:bodyPr/>
                    <a:lstStyle/>
                    <a:p>
                      <a:r>
                        <a:rPr lang="en-US" sz="1400" dirty="0"/>
                        <a:t>Location</a:t>
                      </a:r>
                      <a:endParaRPr lang="en-US" sz="1400" dirty="0">
                        <a:solidFill>
                          <a:schemeClr val="tx1"/>
                        </a:solidFill>
                      </a:endParaRPr>
                    </a:p>
                  </a:txBody>
                  <a:tcPr marL="68580" marR="68580" marT="34290" marB="34290"/>
                </a:tc>
                <a:tc>
                  <a:txBody>
                    <a:bodyPr/>
                    <a:lstStyle/>
                    <a:p>
                      <a:r>
                        <a:rPr lang="en-US" sz="1400" dirty="0"/>
                        <a:t>Federally</a:t>
                      </a:r>
                      <a:r>
                        <a:rPr lang="en-US" sz="1400" baseline="0" dirty="0"/>
                        <a:t> licensed OTP</a:t>
                      </a:r>
                      <a:endParaRPr lang="en-US" sz="1400" dirty="0">
                        <a:solidFill>
                          <a:schemeClr val="tx1"/>
                        </a:solidFill>
                      </a:endParaRPr>
                    </a:p>
                  </a:txBody>
                  <a:tcPr marL="68580" marR="68580" marT="34290" marB="34290"/>
                </a:tc>
                <a:tc>
                  <a:txBody>
                    <a:bodyPr/>
                    <a:lstStyle/>
                    <a:p>
                      <a:r>
                        <a:rPr lang="en-US" sz="1400" dirty="0"/>
                        <a:t>Office-based,</a:t>
                      </a:r>
                      <a:r>
                        <a:rPr lang="en-US" sz="1400" baseline="0" dirty="0"/>
                        <a:t> by wavered physician, PA or NP</a:t>
                      </a:r>
                      <a:endParaRPr lang="en-US" sz="1400" dirty="0">
                        <a:solidFill>
                          <a:schemeClr val="tx1"/>
                        </a:solidFill>
                      </a:endParaRPr>
                    </a:p>
                  </a:txBody>
                  <a:tcPr marL="68580" marR="68580" marT="34290" marB="34290"/>
                </a:tc>
                <a:extLst>
                  <a:ext uri="{0D108BD9-81ED-4DB2-BD59-A6C34878D82A}">
                    <a16:rowId xmlns:a16="http://schemas.microsoft.com/office/drawing/2014/main" xmlns="" val="10003"/>
                  </a:ext>
                </a:extLst>
              </a:tr>
              <a:tr h="716290">
                <a:tc>
                  <a:txBody>
                    <a:bodyPr/>
                    <a:lstStyle/>
                    <a:p>
                      <a:r>
                        <a:rPr lang="en-US" sz="1400" dirty="0"/>
                        <a:t>Initiation</a:t>
                      </a:r>
                      <a:endParaRPr lang="en-US" sz="1400" dirty="0">
                        <a:solidFill>
                          <a:schemeClr val="tx1"/>
                        </a:solidFill>
                      </a:endParaRPr>
                    </a:p>
                  </a:txBody>
                  <a:tcPr marL="68580" marR="68580" marT="34290" marB="34290"/>
                </a:tc>
                <a:tc>
                  <a:txBody>
                    <a:bodyPr/>
                    <a:lstStyle/>
                    <a:p>
                      <a:r>
                        <a:rPr lang="en-US" sz="1400" dirty="0"/>
                        <a:t>OTP or hospital</a:t>
                      </a:r>
                    </a:p>
                    <a:p>
                      <a:r>
                        <a:rPr lang="en-US" sz="1400" dirty="0"/>
                        <a:t>Withdrawal not necessary</a:t>
                      </a:r>
                      <a:endParaRPr lang="en-US" sz="1400" b="1" dirty="0">
                        <a:solidFill>
                          <a:schemeClr val="tx1"/>
                        </a:solidFill>
                      </a:endParaRPr>
                    </a:p>
                  </a:txBody>
                  <a:tcPr marL="68580" marR="68580" marT="34290" marB="34290"/>
                </a:tc>
                <a:tc>
                  <a:txBody>
                    <a:bodyPr/>
                    <a:lstStyle/>
                    <a:p>
                      <a:r>
                        <a:rPr lang="en-US" sz="1400" dirty="0"/>
                        <a:t>Office or hospital</a:t>
                      </a:r>
                    </a:p>
                    <a:p>
                      <a:r>
                        <a:rPr lang="en-US" sz="1400" dirty="0"/>
                        <a:t>Moderate withdrawal</a:t>
                      </a:r>
                      <a:endParaRPr lang="en-US" sz="1400" b="1" dirty="0">
                        <a:solidFill>
                          <a:schemeClr val="tx1"/>
                        </a:solidFill>
                      </a:endParaRPr>
                    </a:p>
                  </a:txBody>
                  <a:tcPr marL="68580" marR="68580" marT="34290" marB="34290"/>
                </a:tc>
                <a:extLst>
                  <a:ext uri="{0D108BD9-81ED-4DB2-BD59-A6C34878D82A}">
                    <a16:rowId xmlns:a16="http://schemas.microsoft.com/office/drawing/2014/main" xmlns="" val="10004"/>
                  </a:ext>
                </a:extLst>
              </a:tr>
              <a:tr h="299935">
                <a:tc>
                  <a:txBody>
                    <a:bodyPr/>
                    <a:lstStyle/>
                    <a:p>
                      <a:r>
                        <a:rPr lang="en-US" sz="1400" dirty="0"/>
                        <a:t>Retention</a:t>
                      </a:r>
                      <a:endParaRPr lang="en-US" sz="1400" dirty="0">
                        <a:solidFill>
                          <a:schemeClr val="tx1"/>
                        </a:solidFill>
                      </a:endParaRPr>
                    </a:p>
                  </a:txBody>
                  <a:tcPr marL="68580" marR="68580" marT="34290" marB="34290"/>
                </a:tc>
                <a:tc>
                  <a:txBody>
                    <a:bodyPr/>
                    <a:lstStyle/>
                    <a:p>
                      <a:r>
                        <a:rPr lang="en-US" sz="1400" dirty="0"/>
                        <a:t>Greater (78%)</a:t>
                      </a:r>
                      <a:endParaRPr lang="en-US" sz="1400" dirty="0">
                        <a:solidFill>
                          <a:schemeClr val="tx1"/>
                        </a:solidFill>
                      </a:endParaRPr>
                    </a:p>
                  </a:txBody>
                  <a:tcPr marL="68580" marR="68580" marT="34290" marB="34290"/>
                </a:tc>
                <a:tc>
                  <a:txBody>
                    <a:bodyPr/>
                    <a:lstStyle/>
                    <a:p>
                      <a:r>
                        <a:rPr lang="en-US" sz="1400" dirty="0"/>
                        <a:t>Lower (57.7%)</a:t>
                      </a:r>
                      <a:endParaRPr lang="en-US" sz="1400" dirty="0">
                        <a:solidFill>
                          <a:schemeClr val="tx1"/>
                        </a:solidFill>
                      </a:endParaRPr>
                    </a:p>
                  </a:txBody>
                  <a:tcPr marL="68580" marR="68580" marT="34290" marB="34290"/>
                </a:tc>
                <a:extLst>
                  <a:ext uri="{0D108BD9-81ED-4DB2-BD59-A6C34878D82A}">
                    <a16:rowId xmlns:a16="http://schemas.microsoft.com/office/drawing/2014/main" xmlns="" val="10005"/>
                  </a:ext>
                </a:extLst>
              </a:tr>
              <a:tr h="299935">
                <a:tc>
                  <a:txBody>
                    <a:bodyPr/>
                    <a:lstStyle/>
                    <a:p>
                      <a:r>
                        <a:rPr lang="en-US" sz="1400" dirty="0"/>
                        <a:t>Diversion risk</a:t>
                      </a:r>
                      <a:endParaRPr lang="en-US" sz="1400" dirty="0">
                        <a:solidFill>
                          <a:schemeClr val="tx1"/>
                        </a:solidFill>
                      </a:endParaRPr>
                    </a:p>
                  </a:txBody>
                  <a:tcPr marL="68580" marR="68580" marT="34290" marB="34290"/>
                </a:tc>
                <a:tc>
                  <a:txBody>
                    <a:bodyPr/>
                    <a:lstStyle/>
                    <a:p>
                      <a:r>
                        <a:rPr lang="en-US" sz="1400" dirty="0"/>
                        <a:t>++</a:t>
                      </a:r>
                      <a:endParaRPr lang="en-US" sz="1400" dirty="0">
                        <a:solidFill>
                          <a:schemeClr val="tx1"/>
                        </a:solidFill>
                      </a:endParaRPr>
                    </a:p>
                  </a:txBody>
                  <a:tcPr marL="68580" marR="68580" marT="34290" marB="34290"/>
                </a:tc>
                <a:tc>
                  <a:txBody>
                    <a:bodyPr/>
                    <a:lstStyle/>
                    <a:p>
                      <a:r>
                        <a:rPr lang="en-US" sz="1400" dirty="0"/>
                        <a:t>+++</a:t>
                      </a:r>
                      <a:endParaRPr lang="en-US" sz="1400" dirty="0">
                        <a:solidFill>
                          <a:schemeClr val="tx1"/>
                        </a:solidFill>
                      </a:endParaRPr>
                    </a:p>
                  </a:txBody>
                  <a:tcPr marL="68580" marR="68580" marT="34290" marB="34290"/>
                </a:tc>
                <a:extLst>
                  <a:ext uri="{0D108BD9-81ED-4DB2-BD59-A6C34878D82A}">
                    <a16:rowId xmlns:a16="http://schemas.microsoft.com/office/drawing/2014/main" xmlns="" val="10006"/>
                  </a:ext>
                </a:extLst>
              </a:tr>
              <a:tr h="501403">
                <a:tc>
                  <a:txBody>
                    <a:bodyPr/>
                    <a:lstStyle/>
                    <a:p>
                      <a:r>
                        <a:rPr lang="en-US" sz="1400" dirty="0"/>
                        <a:t>Risk of OD</a:t>
                      </a:r>
                      <a:endParaRPr lang="en-US" sz="1400" dirty="0">
                        <a:solidFill>
                          <a:schemeClr val="tx1"/>
                        </a:solidFill>
                      </a:endParaRPr>
                    </a:p>
                  </a:txBody>
                  <a:tcPr marL="68580" marR="68580" marT="34290" marB="34290"/>
                </a:tc>
                <a:tc>
                  <a:txBody>
                    <a:bodyPr/>
                    <a:lstStyle/>
                    <a:p>
                      <a:r>
                        <a:rPr lang="en-US" sz="1400" dirty="0"/>
                        <a:t>++++</a:t>
                      </a:r>
                      <a:endParaRPr lang="en-US" sz="1400" dirty="0">
                        <a:solidFill>
                          <a:schemeClr val="tx1"/>
                        </a:solidFill>
                      </a:endParaRPr>
                    </a:p>
                  </a:txBody>
                  <a:tcPr marL="68580" marR="68580" marT="34290" marB="34290"/>
                </a:tc>
                <a:tc>
                  <a:txBody>
                    <a:bodyPr/>
                    <a:lstStyle/>
                    <a:p>
                      <a:r>
                        <a:rPr lang="en-US" sz="1400" dirty="0"/>
                        <a:t>++ (especially with </a:t>
                      </a:r>
                      <a:r>
                        <a:rPr lang="en-US" sz="1400" dirty="0" err="1"/>
                        <a:t>benzo</a:t>
                      </a:r>
                      <a:r>
                        <a:rPr lang="en-US" sz="1400" dirty="0"/>
                        <a:t>)</a:t>
                      </a:r>
                      <a:endParaRPr lang="en-US" sz="1400" dirty="0">
                        <a:solidFill>
                          <a:schemeClr val="tx1"/>
                        </a:solidFill>
                      </a:endParaRPr>
                    </a:p>
                  </a:txBody>
                  <a:tcPr marL="68580" marR="68580" marT="34290" marB="34290"/>
                </a:tc>
                <a:extLst>
                  <a:ext uri="{0D108BD9-81ED-4DB2-BD59-A6C34878D82A}">
                    <a16:rowId xmlns:a16="http://schemas.microsoft.com/office/drawing/2014/main" xmlns="" val="10007"/>
                  </a:ext>
                </a:extLst>
              </a:tr>
              <a:tr h="299935">
                <a:tc>
                  <a:txBody>
                    <a:bodyPr/>
                    <a:lstStyle/>
                    <a:p>
                      <a:r>
                        <a:rPr lang="en-US" sz="1400" dirty="0"/>
                        <a:t>Dose</a:t>
                      </a:r>
                      <a:r>
                        <a:rPr lang="en-US" sz="1400" baseline="0" dirty="0"/>
                        <a:t> </a:t>
                      </a:r>
                      <a:endParaRPr lang="en-US" sz="1400" dirty="0">
                        <a:solidFill>
                          <a:schemeClr val="tx1"/>
                        </a:solidFill>
                      </a:endParaRPr>
                    </a:p>
                  </a:txBody>
                  <a:tcPr marL="68580" marR="68580" marT="34290" marB="34290"/>
                </a:tc>
                <a:tc>
                  <a:txBody>
                    <a:bodyPr/>
                    <a:lstStyle/>
                    <a:p>
                      <a:r>
                        <a:rPr lang="en-US" sz="1400" dirty="0"/>
                        <a:t>60-150 mg</a:t>
                      </a:r>
                      <a:endParaRPr lang="en-US" sz="1400" dirty="0">
                        <a:solidFill>
                          <a:schemeClr val="tx1"/>
                        </a:solidFill>
                      </a:endParaRPr>
                    </a:p>
                  </a:txBody>
                  <a:tcPr marL="68580" marR="68580" marT="34290" marB="34290"/>
                </a:tc>
                <a:tc>
                  <a:txBody>
                    <a:bodyPr/>
                    <a:lstStyle/>
                    <a:p>
                      <a:r>
                        <a:rPr lang="en-US" sz="1400" dirty="0"/>
                        <a:t>8-24 mg, ceiling effect</a:t>
                      </a:r>
                      <a:endParaRPr lang="en-US" sz="1400" dirty="0">
                        <a:solidFill>
                          <a:schemeClr val="tx1"/>
                        </a:solidFill>
                      </a:endParaRPr>
                    </a:p>
                  </a:txBody>
                  <a:tcPr marL="68580" marR="68580" marT="34290" marB="34290"/>
                </a:tc>
                <a:extLst>
                  <a:ext uri="{0D108BD9-81ED-4DB2-BD59-A6C34878D82A}">
                    <a16:rowId xmlns:a16="http://schemas.microsoft.com/office/drawing/2014/main" xmlns="" val="10008"/>
                  </a:ext>
                </a:extLst>
              </a:tr>
              <a:tr h="299935">
                <a:tc>
                  <a:txBody>
                    <a:bodyPr/>
                    <a:lstStyle/>
                    <a:p>
                      <a:r>
                        <a:rPr lang="en-US" sz="1400" dirty="0"/>
                        <a:t>Convenience</a:t>
                      </a:r>
                      <a:endParaRPr lang="en-US" sz="1400" dirty="0">
                        <a:solidFill>
                          <a:schemeClr val="tx1"/>
                        </a:solidFill>
                      </a:endParaRPr>
                    </a:p>
                  </a:txBody>
                  <a:tcPr marL="68580" marR="68580" marT="34290" marB="34290"/>
                </a:tc>
                <a:tc>
                  <a:txBody>
                    <a:bodyPr/>
                    <a:lstStyle/>
                    <a:p>
                      <a:r>
                        <a:rPr lang="en-US" sz="1400" dirty="0"/>
                        <a:t>Less</a:t>
                      </a:r>
                      <a:endParaRPr lang="en-US" sz="1400" dirty="0">
                        <a:solidFill>
                          <a:schemeClr val="tx1"/>
                        </a:solidFill>
                      </a:endParaRPr>
                    </a:p>
                  </a:txBody>
                  <a:tcPr marL="68580" marR="68580" marT="34290" marB="34290"/>
                </a:tc>
                <a:tc>
                  <a:txBody>
                    <a:bodyPr/>
                    <a:lstStyle/>
                    <a:p>
                      <a:r>
                        <a:rPr lang="en-US" sz="1400" dirty="0"/>
                        <a:t>Much greater</a:t>
                      </a:r>
                      <a:endParaRPr lang="en-US" sz="1400" dirty="0">
                        <a:solidFill>
                          <a:schemeClr val="tx1"/>
                        </a:solidFill>
                      </a:endParaRPr>
                    </a:p>
                  </a:txBody>
                  <a:tcPr marL="68580" marR="68580" marT="34290" marB="34290"/>
                </a:tc>
                <a:extLst>
                  <a:ext uri="{0D108BD9-81ED-4DB2-BD59-A6C34878D82A}">
                    <a16:rowId xmlns:a16="http://schemas.microsoft.com/office/drawing/2014/main" xmlns="" val="10009"/>
                  </a:ext>
                </a:extLst>
              </a:tr>
            </a:tbl>
          </a:graphicData>
        </a:graphic>
      </p:graphicFrame>
      <p:pic>
        <p:nvPicPr>
          <p:cNvPr id="5" name="Picture 2" descr="JUMP-071414 WIL Methadone jc0160.jpg"/>
          <p:cNvPicPr>
            <a:picLocks noChangeAspect="1" noChangeArrowheads="1"/>
          </p:cNvPicPr>
          <p:nvPr/>
        </p:nvPicPr>
        <p:blipFill>
          <a:blip r:embed="rId3" cstate="print"/>
          <a:srcRect/>
          <a:stretch>
            <a:fillRect/>
          </a:stretch>
        </p:blipFill>
        <p:spPr bwMode="auto">
          <a:xfrm>
            <a:off x="3429000" y="1227518"/>
            <a:ext cx="1421319" cy="1067322"/>
          </a:xfrm>
          <a:prstGeom prst="rect">
            <a:avLst/>
          </a:prstGeom>
          <a:noFill/>
        </p:spPr>
      </p:pic>
      <p:sp>
        <p:nvSpPr>
          <p:cNvPr id="1026" name="AutoShape 2" descr="Image result for subutex"/>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028" name="AutoShape 4" descr="Image result for subutex"/>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1033" name="Picture 9"/>
          <p:cNvPicPr>
            <a:picLocks noChangeAspect="1" noChangeArrowheads="1"/>
          </p:cNvPicPr>
          <p:nvPr/>
        </p:nvPicPr>
        <p:blipFill>
          <a:blip r:embed="rId4" cstate="print"/>
          <a:srcRect/>
          <a:stretch>
            <a:fillRect/>
          </a:stretch>
        </p:blipFill>
        <p:spPr bwMode="auto">
          <a:xfrm>
            <a:off x="6324600" y="1083252"/>
            <a:ext cx="1271759" cy="1234536"/>
          </a:xfrm>
          <a:prstGeom prst="rect">
            <a:avLst/>
          </a:prstGeom>
          <a:noFill/>
          <a:ln w="9525">
            <a:noFill/>
            <a:miter lim="800000"/>
            <a:headEnd/>
            <a:tailEnd/>
          </a:ln>
        </p:spPr>
      </p:pic>
    </p:spTree>
    <p:extLst>
      <p:ext uri="{BB962C8B-B14F-4D97-AF65-F5344CB8AC3E}">
        <p14:creationId xmlns:p14="http://schemas.microsoft.com/office/powerpoint/2010/main" val="197924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666"/>
            <a:ext cx="7848600" cy="857250"/>
          </a:xfrm>
        </p:spPr>
        <p:txBody>
          <a:bodyPr>
            <a:normAutofit/>
          </a:bodyPr>
          <a:lstStyle/>
          <a:p>
            <a:r>
              <a:rPr lang="en-US" dirty="0"/>
              <a:t>Methadone Vs Buprenorphine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995775"/>
              </p:ext>
            </p:extLst>
          </p:nvPr>
        </p:nvGraphicFramePr>
        <p:xfrm>
          <a:off x="1143000" y="1981200"/>
          <a:ext cx="7219765" cy="3927710"/>
        </p:xfrm>
        <a:graphic>
          <a:graphicData uri="http://schemas.openxmlformats.org/drawingml/2006/table">
            <a:tbl>
              <a:tblPr firstRow="1" bandRow="1">
                <a:tableStyleId>{7DF18680-E054-41AD-8BC1-D1AEF772440D}</a:tableStyleId>
              </a:tblPr>
              <a:tblGrid>
                <a:gridCol w="2108954">
                  <a:extLst>
                    <a:ext uri="{9D8B030D-6E8A-4147-A177-3AD203B41FA5}">
                      <a16:colId xmlns:a16="http://schemas.microsoft.com/office/drawing/2014/main" xmlns="" val="20000"/>
                    </a:ext>
                  </a:extLst>
                </a:gridCol>
                <a:gridCol w="2449107">
                  <a:extLst>
                    <a:ext uri="{9D8B030D-6E8A-4147-A177-3AD203B41FA5}">
                      <a16:colId xmlns:a16="http://schemas.microsoft.com/office/drawing/2014/main" xmlns="" val="20001"/>
                    </a:ext>
                  </a:extLst>
                </a:gridCol>
                <a:gridCol w="2661704">
                  <a:extLst>
                    <a:ext uri="{9D8B030D-6E8A-4147-A177-3AD203B41FA5}">
                      <a16:colId xmlns:a16="http://schemas.microsoft.com/office/drawing/2014/main" xmlns="" val="20002"/>
                    </a:ext>
                  </a:extLst>
                </a:gridCol>
              </a:tblGrid>
              <a:tr h="949884">
                <a:tc>
                  <a:txBody>
                    <a:bodyPr/>
                    <a:lstStyle/>
                    <a:p>
                      <a:endParaRPr lang="en-US" sz="1400" dirty="0"/>
                    </a:p>
                    <a:p>
                      <a:endParaRPr lang="en-US" sz="1400" dirty="0"/>
                    </a:p>
                    <a:p>
                      <a:endParaRPr lang="en-US" sz="1400" dirty="0"/>
                    </a:p>
                    <a:p>
                      <a:endParaRPr lang="en-US" sz="1400" dirty="0"/>
                    </a:p>
                  </a:txBody>
                  <a:tcPr marL="68580" marR="68580" marT="34290" marB="34290"/>
                </a:tc>
                <a:tc>
                  <a:txBody>
                    <a:bodyPr/>
                    <a:lstStyle/>
                    <a:p>
                      <a:pPr algn="ctr"/>
                      <a:endParaRPr lang="en-US" sz="1400" dirty="0"/>
                    </a:p>
                    <a:p>
                      <a:pPr algn="ctr"/>
                      <a:endParaRPr lang="en-US" sz="1400" dirty="0"/>
                    </a:p>
                    <a:p>
                      <a:pPr algn="ctr"/>
                      <a:endParaRPr lang="en-US" sz="1400" dirty="0"/>
                    </a:p>
                    <a:p>
                      <a:pPr algn="ctr"/>
                      <a:r>
                        <a:rPr lang="en-US" sz="1400" dirty="0"/>
                        <a:t>Methadone</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p>
                    <a:p>
                      <a:pPr algn="ctr"/>
                      <a:endParaRPr lang="en-US" sz="1400" dirty="0"/>
                    </a:p>
                    <a:p>
                      <a:pPr algn="ctr"/>
                      <a:endParaRPr lang="en-US" sz="1400" dirty="0"/>
                    </a:p>
                    <a:p>
                      <a:pPr algn="ctr"/>
                      <a:r>
                        <a:rPr lang="en-US" sz="1400" dirty="0"/>
                        <a:t>Buprenorphine</a:t>
                      </a:r>
                    </a:p>
                  </a:txBody>
                  <a:tcPr marL="68580" marR="68580" marT="34290" marB="34290"/>
                </a:tc>
                <a:extLst>
                  <a:ext uri="{0D108BD9-81ED-4DB2-BD59-A6C34878D82A}">
                    <a16:rowId xmlns:a16="http://schemas.microsoft.com/office/drawing/2014/main" xmlns="" val="10000"/>
                  </a:ext>
                </a:extLst>
              </a:tr>
              <a:tr h="290460">
                <a:tc>
                  <a:txBody>
                    <a:bodyPr/>
                    <a:lstStyle/>
                    <a:p>
                      <a:r>
                        <a:rPr lang="en-US" sz="1400" dirty="0"/>
                        <a:t>Counseling</a:t>
                      </a:r>
                    </a:p>
                  </a:txBody>
                  <a:tcPr marL="68580" marR="68580" marT="34290" marB="34290"/>
                </a:tc>
                <a:tc>
                  <a:txBody>
                    <a:bodyPr/>
                    <a:lstStyle/>
                    <a:p>
                      <a:pPr algn="ctr"/>
                      <a:r>
                        <a:rPr lang="en-US" sz="1400" dirty="0"/>
                        <a:t>On site</a:t>
                      </a:r>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xmlns="" val="10001"/>
                  </a:ext>
                </a:extLst>
              </a:tr>
              <a:tr h="290460">
                <a:tc>
                  <a:txBody>
                    <a:bodyPr/>
                    <a:lstStyle/>
                    <a:p>
                      <a:r>
                        <a:rPr lang="en-US" sz="1400" dirty="0"/>
                        <a:t>Treatment</a:t>
                      </a:r>
                      <a:r>
                        <a:rPr lang="en-US" sz="1400" baseline="0" dirty="0"/>
                        <a:t> for Psych</a:t>
                      </a:r>
                      <a:endParaRPr lang="en-US" sz="1400" dirty="0"/>
                    </a:p>
                  </a:txBody>
                  <a:tcPr marL="68580" marR="68580" marT="34290" marB="34290"/>
                </a:tc>
                <a:tc>
                  <a:txBody>
                    <a:bodyPr/>
                    <a:lstStyle/>
                    <a:p>
                      <a:pPr algn="ctr"/>
                      <a:r>
                        <a:rPr lang="en-US" sz="1400" dirty="0"/>
                        <a:t>No</a:t>
                      </a:r>
                    </a:p>
                  </a:txBody>
                  <a:tcPr marL="68580" marR="68580" marT="34290" marB="34290"/>
                </a:tc>
                <a:tc>
                  <a:txBody>
                    <a:bodyPr/>
                    <a:lstStyle/>
                    <a:p>
                      <a:pPr algn="ctr"/>
                      <a:r>
                        <a:rPr lang="en-US" sz="1400" dirty="0"/>
                        <a:t>+/-</a:t>
                      </a:r>
                    </a:p>
                  </a:txBody>
                  <a:tcPr marL="68580" marR="68580" marT="34290" marB="34290"/>
                </a:tc>
                <a:extLst>
                  <a:ext uri="{0D108BD9-81ED-4DB2-BD59-A6C34878D82A}">
                    <a16:rowId xmlns:a16="http://schemas.microsoft.com/office/drawing/2014/main" xmlns="" val="10002"/>
                  </a:ext>
                </a:extLst>
              </a:tr>
              <a:tr h="652624">
                <a:tc>
                  <a:txBody>
                    <a:bodyPr/>
                    <a:lstStyle/>
                    <a:p>
                      <a:r>
                        <a:rPr lang="en-US" sz="1400" dirty="0"/>
                        <a:t>Polysubstance Use</a:t>
                      </a:r>
                    </a:p>
                  </a:txBody>
                  <a:tcPr marL="68580" marR="68580" marT="34290" marB="34290"/>
                </a:tc>
                <a:tc>
                  <a:txBody>
                    <a:bodyPr/>
                    <a:lstStyle/>
                    <a:p>
                      <a:pPr algn="ctr"/>
                      <a:r>
                        <a:rPr lang="en-US" sz="1400" dirty="0"/>
                        <a:t>Preferred or for long-standing</a:t>
                      </a:r>
                    </a:p>
                  </a:txBody>
                  <a:tcPr marL="68580" marR="68580" marT="34290" marB="34290"/>
                </a:tc>
                <a:tc>
                  <a:txBody>
                    <a:bodyPr/>
                    <a:lstStyle/>
                    <a:p>
                      <a:pPr algn="ctr"/>
                      <a:r>
                        <a:rPr lang="en-US" sz="1400" dirty="0"/>
                        <a:t>May be better for newer users or prescription abuse</a:t>
                      </a:r>
                    </a:p>
                  </a:txBody>
                  <a:tcPr marL="68580" marR="68580" marT="34290" marB="34290"/>
                </a:tc>
                <a:extLst>
                  <a:ext uri="{0D108BD9-81ED-4DB2-BD59-A6C34878D82A}">
                    <a16:rowId xmlns:a16="http://schemas.microsoft.com/office/drawing/2014/main" xmlns="" val="10003"/>
                  </a:ext>
                </a:extLst>
              </a:tr>
              <a:tr h="290460">
                <a:tc>
                  <a:txBody>
                    <a:bodyPr/>
                    <a:lstStyle/>
                    <a:p>
                      <a:r>
                        <a:rPr lang="en-US" sz="1400" dirty="0"/>
                        <a:t>NAS</a:t>
                      </a:r>
                    </a:p>
                  </a:txBody>
                  <a:tcPr marL="68580" marR="68580" marT="34290" marB="34290"/>
                </a:tc>
                <a:tc>
                  <a:txBody>
                    <a:bodyPr/>
                    <a:lstStyle/>
                    <a:p>
                      <a:pPr algn="ctr"/>
                      <a:r>
                        <a:rPr lang="en-US" sz="1400" dirty="0"/>
                        <a:t>57%</a:t>
                      </a:r>
                    </a:p>
                  </a:txBody>
                  <a:tcPr marL="68580" marR="68580" marT="34290" marB="34290"/>
                </a:tc>
                <a:tc>
                  <a:txBody>
                    <a:bodyPr/>
                    <a:lstStyle/>
                    <a:p>
                      <a:pPr algn="ctr"/>
                      <a:r>
                        <a:rPr lang="en-US" sz="1400" dirty="0"/>
                        <a:t>47%</a:t>
                      </a:r>
                    </a:p>
                  </a:txBody>
                  <a:tcPr marL="68580" marR="68580" marT="34290" marB="34290"/>
                </a:tc>
                <a:extLst>
                  <a:ext uri="{0D108BD9-81ED-4DB2-BD59-A6C34878D82A}">
                    <a16:rowId xmlns:a16="http://schemas.microsoft.com/office/drawing/2014/main" xmlns="" val="10004"/>
                  </a:ext>
                </a:extLst>
              </a:tr>
              <a:tr h="290460">
                <a:tc>
                  <a:txBody>
                    <a:bodyPr/>
                    <a:lstStyle/>
                    <a:p>
                      <a:r>
                        <a:rPr lang="en-US" sz="1400" dirty="0"/>
                        <a:t>NAS</a:t>
                      </a:r>
                      <a:r>
                        <a:rPr lang="en-US" sz="1400" baseline="0" dirty="0"/>
                        <a:t> treatment (d)</a:t>
                      </a:r>
                      <a:endParaRPr lang="en-US" sz="1400" dirty="0"/>
                    </a:p>
                  </a:txBody>
                  <a:tcPr marL="68580" marR="68580" marT="34290" marB="34290"/>
                </a:tc>
                <a:tc>
                  <a:txBody>
                    <a:bodyPr/>
                    <a:lstStyle/>
                    <a:p>
                      <a:pPr algn="ctr"/>
                      <a:r>
                        <a:rPr lang="en-US" sz="1400" dirty="0"/>
                        <a:t>9.9 d</a:t>
                      </a:r>
                    </a:p>
                  </a:txBody>
                  <a:tcPr marL="68580" marR="68580" marT="34290" marB="34290"/>
                </a:tc>
                <a:tc>
                  <a:txBody>
                    <a:bodyPr/>
                    <a:lstStyle/>
                    <a:p>
                      <a:pPr algn="ctr"/>
                      <a:r>
                        <a:rPr lang="en-US" sz="1400" dirty="0"/>
                        <a:t>4.1 d</a:t>
                      </a:r>
                    </a:p>
                  </a:txBody>
                  <a:tcPr marL="68580" marR="68580" marT="34290" marB="34290"/>
                </a:tc>
                <a:extLst>
                  <a:ext uri="{0D108BD9-81ED-4DB2-BD59-A6C34878D82A}">
                    <a16:rowId xmlns:a16="http://schemas.microsoft.com/office/drawing/2014/main" xmlns="" val="10005"/>
                  </a:ext>
                </a:extLst>
              </a:tr>
              <a:tr h="456837">
                <a:tc>
                  <a:txBody>
                    <a:bodyPr/>
                    <a:lstStyle/>
                    <a:p>
                      <a:r>
                        <a:rPr lang="en-US" sz="1400" dirty="0"/>
                        <a:t>Breastfeeding safety</a:t>
                      </a:r>
                    </a:p>
                  </a:txBody>
                  <a:tcPr marL="68580" marR="68580" marT="34290" marB="34290"/>
                </a:tc>
                <a:tc>
                  <a:txBody>
                    <a:bodyPr/>
                    <a:lstStyle/>
                    <a:p>
                      <a:pPr algn="ctr"/>
                      <a:r>
                        <a:rPr lang="en-US" sz="1400" dirty="0"/>
                        <a:t>Safe</a:t>
                      </a:r>
                    </a:p>
                  </a:txBody>
                  <a:tcPr marL="68580" marR="68580" marT="34290" marB="34290"/>
                </a:tc>
                <a:tc>
                  <a:txBody>
                    <a:bodyPr/>
                    <a:lstStyle/>
                    <a:p>
                      <a:pPr algn="ctr"/>
                      <a:r>
                        <a:rPr lang="en-US" sz="1400" dirty="0"/>
                        <a:t>Safe</a:t>
                      </a:r>
                    </a:p>
                  </a:txBody>
                  <a:tcPr marL="68580" marR="68580" marT="34290" marB="34290"/>
                </a:tc>
                <a:extLst>
                  <a:ext uri="{0D108BD9-81ED-4DB2-BD59-A6C34878D82A}">
                    <a16:rowId xmlns:a16="http://schemas.microsoft.com/office/drawing/2014/main" xmlns="" val="10006"/>
                  </a:ext>
                </a:extLst>
              </a:tr>
              <a:tr h="706525">
                <a:tc>
                  <a:txBody>
                    <a:bodyPr/>
                    <a:lstStyle/>
                    <a:p>
                      <a:r>
                        <a:rPr lang="en-US" sz="1400" dirty="0" err="1"/>
                        <a:t>Neurodevelopmental</a:t>
                      </a:r>
                      <a:r>
                        <a:rPr lang="en-US" sz="1400" baseline="0" dirty="0"/>
                        <a:t> outcome</a:t>
                      </a:r>
                      <a:endParaRPr lang="en-US" sz="1400" dirty="0"/>
                    </a:p>
                  </a:txBody>
                  <a:tcPr marL="68580" marR="68580" marT="34290" marB="34290"/>
                </a:tc>
                <a:tc>
                  <a:txBody>
                    <a:bodyPr/>
                    <a:lstStyle/>
                    <a:p>
                      <a:pPr algn="ctr"/>
                      <a:r>
                        <a:rPr lang="en-US" sz="1400" dirty="0"/>
                        <a:t>Same as controls matched for age, race and SES</a:t>
                      </a:r>
                    </a:p>
                  </a:txBody>
                  <a:tcPr marL="68580" marR="68580" marT="34290" marB="34290"/>
                </a:tc>
                <a:tc>
                  <a:txBody>
                    <a:bodyPr/>
                    <a:lstStyle/>
                    <a:p>
                      <a:pPr algn="ctr"/>
                      <a:r>
                        <a:rPr lang="en-US" sz="1400" dirty="0"/>
                        <a:t>Limited data, appears safe</a:t>
                      </a:r>
                    </a:p>
                  </a:txBody>
                  <a:tcPr marL="68580" marR="68580" marT="34290" marB="34290"/>
                </a:tc>
                <a:extLst>
                  <a:ext uri="{0D108BD9-81ED-4DB2-BD59-A6C34878D82A}">
                    <a16:rowId xmlns:a16="http://schemas.microsoft.com/office/drawing/2014/main" xmlns="" val="10007"/>
                  </a:ext>
                </a:extLst>
              </a:tr>
            </a:tbl>
          </a:graphicData>
        </a:graphic>
      </p:graphicFrame>
      <p:pic>
        <p:nvPicPr>
          <p:cNvPr id="5" name="Picture 2" descr="JUMP-071414 WIL Methadone jc0160.jpg"/>
          <p:cNvPicPr>
            <a:picLocks noChangeAspect="1" noChangeArrowheads="1"/>
          </p:cNvPicPr>
          <p:nvPr/>
        </p:nvPicPr>
        <p:blipFill>
          <a:blip r:embed="rId2" cstate="print"/>
          <a:srcRect/>
          <a:stretch>
            <a:fillRect/>
          </a:stretch>
        </p:blipFill>
        <p:spPr bwMode="auto">
          <a:xfrm>
            <a:off x="3952782" y="1367947"/>
            <a:ext cx="1600200" cy="1201649"/>
          </a:xfrm>
          <a:prstGeom prst="rect">
            <a:avLst/>
          </a:prstGeom>
          <a:noFill/>
        </p:spPr>
      </p:pic>
      <p:sp>
        <p:nvSpPr>
          <p:cNvPr id="1026" name="AutoShape 2" descr="Image result for subutex"/>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1028" name="AutoShape 4" descr="Image result for subutex"/>
          <p:cNvSpPr>
            <a:spLocks noChangeAspect="1" noChangeArrowheads="1"/>
          </p:cNvSpPr>
          <p:nvPr/>
        </p:nvSpPr>
        <p:spPr bwMode="auto">
          <a:xfrm>
            <a:off x="1259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1033" name="Picture 9"/>
          <p:cNvPicPr>
            <a:picLocks noChangeAspect="1" noChangeArrowheads="1"/>
          </p:cNvPicPr>
          <p:nvPr/>
        </p:nvPicPr>
        <p:blipFill>
          <a:blip r:embed="rId3" cstate="print"/>
          <a:srcRect/>
          <a:stretch>
            <a:fillRect/>
          </a:stretch>
        </p:blipFill>
        <p:spPr bwMode="auto">
          <a:xfrm>
            <a:off x="6560355" y="1198116"/>
            <a:ext cx="1416400" cy="1374944"/>
          </a:xfrm>
          <a:prstGeom prst="rect">
            <a:avLst/>
          </a:prstGeom>
          <a:noFill/>
          <a:ln w="9525">
            <a:noFill/>
            <a:miter lim="800000"/>
            <a:headEnd/>
            <a:tailEnd/>
          </a:ln>
        </p:spPr>
      </p:pic>
    </p:spTree>
    <p:extLst>
      <p:ext uri="{BB962C8B-B14F-4D97-AF65-F5344CB8AC3E}">
        <p14:creationId xmlns:p14="http://schemas.microsoft.com/office/powerpoint/2010/main" val="2041485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257300"/>
            <a:ext cx="6629400" cy="800100"/>
          </a:xfrm>
        </p:spPr>
        <p:txBody>
          <a:bodyPr>
            <a:noAutofit/>
          </a:bodyPr>
          <a:lstStyle/>
          <a:p>
            <a:r>
              <a:rPr lang="en-US" sz="2800" dirty="0"/>
              <a:t>Other Factors to Consider for Methadone versus Buprenorphine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3442528"/>
              </p:ext>
            </p:extLst>
          </p:nvPr>
        </p:nvGraphicFramePr>
        <p:xfrm>
          <a:off x="1676400" y="3657600"/>
          <a:ext cx="5638800" cy="2682306"/>
        </p:xfrm>
        <a:graphic>
          <a:graphicData uri="http://schemas.openxmlformats.org/drawingml/2006/table">
            <a:tbl>
              <a:tblPr firstRow="1" bandRow="1">
                <a:tableStyleId>{7DF18680-E054-41AD-8BC1-D1AEF772440D}</a:tableStyleId>
              </a:tblPr>
              <a:tblGrid>
                <a:gridCol w="2366672">
                  <a:extLst>
                    <a:ext uri="{9D8B030D-6E8A-4147-A177-3AD203B41FA5}">
                      <a16:colId xmlns:a16="http://schemas.microsoft.com/office/drawing/2014/main" xmlns="" val="20000"/>
                    </a:ext>
                  </a:extLst>
                </a:gridCol>
                <a:gridCol w="1446299">
                  <a:extLst>
                    <a:ext uri="{9D8B030D-6E8A-4147-A177-3AD203B41FA5}">
                      <a16:colId xmlns:a16="http://schemas.microsoft.com/office/drawing/2014/main" xmlns="" val="20001"/>
                    </a:ext>
                  </a:extLst>
                </a:gridCol>
                <a:gridCol w="1825829">
                  <a:extLst>
                    <a:ext uri="{9D8B030D-6E8A-4147-A177-3AD203B41FA5}">
                      <a16:colId xmlns:a16="http://schemas.microsoft.com/office/drawing/2014/main" xmlns="" val="20002"/>
                    </a:ext>
                  </a:extLst>
                </a:gridCol>
              </a:tblGrid>
              <a:tr h="468565">
                <a:tc>
                  <a:txBody>
                    <a:bodyPr/>
                    <a:lstStyle/>
                    <a:p>
                      <a:endParaRPr lang="en-US" sz="1400" dirty="0"/>
                    </a:p>
                  </a:txBody>
                  <a:tcPr marL="68580" marR="68580" marT="34290" marB="34290"/>
                </a:tc>
                <a:tc>
                  <a:txBody>
                    <a:bodyPr/>
                    <a:lstStyle/>
                    <a:p>
                      <a:endParaRPr lang="en-US" sz="1400" dirty="0" smtClean="0"/>
                    </a:p>
                    <a:p>
                      <a:endParaRPr lang="en-US" sz="1400" dirty="0" smtClean="0"/>
                    </a:p>
                    <a:p>
                      <a:endParaRPr lang="en-US" sz="1400" dirty="0" smtClean="0"/>
                    </a:p>
                    <a:p>
                      <a:pPr algn="ctr"/>
                      <a:r>
                        <a:rPr lang="en-US" sz="1400" dirty="0" smtClean="0"/>
                        <a:t>Methadone</a:t>
                      </a:r>
                      <a:endParaRPr lang="en-US" sz="1400" dirty="0"/>
                    </a:p>
                  </a:txBody>
                  <a:tcPr marL="68580" marR="68580" marT="34290" marB="34290"/>
                </a:tc>
                <a:tc>
                  <a:txBody>
                    <a:bodyPr/>
                    <a:lstStyle/>
                    <a:p>
                      <a:endParaRPr lang="en-US" sz="1400" dirty="0" smtClean="0"/>
                    </a:p>
                    <a:p>
                      <a:endParaRPr lang="en-US" sz="1400" dirty="0" smtClean="0"/>
                    </a:p>
                    <a:p>
                      <a:endParaRPr lang="en-US" sz="1400" dirty="0" smtClean="0"/>
                    </a:p>
                    <a:p>
                      <a:pPr algn="ctr"/>
                      <a:r>
                        <a:rPr lang="en-US" sz="1400" dirty="0" smtClean="0"/>
                        <a:t>Buprenorphine</a:t>
                      </a:r>
                      <a:endParaRPr lang="en-US" sz="1400" dirty="0"/>
                    </a:p>
                  </a:txBody>
                  <a:tcPr marL="68580" marR="68580" marT="34290" marB="34290"/>
                </a:tc>
                <a:extLst>
                  <a:ext uri="{0D108BD9-81ED-4DB2-BD59-A6C34878D82A}">
                    <a16:rowId xmlns:a16="http://schemas.microsoft.com/office/drawing/2014/main" xmlns="" val="10000"/>
                  </a:ext>
                </a:extLst>
              </a:tr>
              <a:tr h="823156">
                <a:tc>
                  <a:txBody>
                    <a:bodyPr/>
                    <a:lstStyle/>
                    <a:p>
                      <a:r>
                        <a:rPr lang="en-US" sz="1400" dirty="0"/>
                        <a:t>FDA approved in pregnancy</a:t>
                      </a:r>
                    </a:p>
                  </a:txBody>
                  <a:tcPr marL="68580" marR="68580" marT="34290" marB="34290"/>
                </a:tc>
                <a:tc>
                  <a:txBody>
                    <a:bodyPr/>
                    <a:lstStyle/>
                    <a:p>
                      <a:r>
                        <a:rPr lang="en-US" sz="1400" dirty="0"/>
                        <a:t>Yes</a:t>
                      </a:r>
                    </a:p>
                  </a:txBody>
                  <a:tcPr marL="68580" marR="68580" marT="34290" marB="34290"/>
                </a:tc>
                <a:tc>
                  <a:txBody>
                    <a:bodyPr/>
                    <a:lstStyle/>
                    <a:p>
                      <a:r>
                        <a:rPr lang="en-US" sz="1400" dirty="0"/>
                        <a:t>No</a:t>
                      </a:r>
                    </a:p>
                  </a:txBody>
                  <a:tcPr marL="68580" marR="68580" marT="34290" marB="34290"/>
                </a:tc>
                <a:extLst>
                  <a:ext uri="{0D108BD9-81ED-4DB2-BD59-A6C34878D82A}">
                    <a16:rowId xmlns:a16="http://schemas.microsoft.com/office/drawing/2014/main" xmlns="" val="10001"/>
                  </a:ext>
                </a:extLst>
              </a:tr>
              <a:tr h="468565">
                <a:tc>
                  <a:txBody>
                    <a:bodyPr/>
                    <a:lstStyle/>
                    <a:p>
                      <a:r>
                        <a:rPr lang="en-US" sz="1400" dirty="0"/>
                        <a:t>Failure rate</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xmlns="" val="10002"/>
                  </a:ext>
                </a:extLst>
              </a:tr>
              <a:tr h="468565">
                <a:tc>
                  <a:txBody>
                    <a:bodyPr/>
                    <a:lstStyle/>
                    <a:p>
                      <a:r>
                        <a:rPr lang="en-US" sz="1400" dirty="0"/>
                        <a:t>Drug interactions</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xmlns="" val="10003"/>
                  </a:ext>
                </a:extLst>
              </a:tr>
            </a:tbl>
          </a:graphicData>
        </a:graphic>
      </p:graphicFrame>
      <p:pic>
        <p:nvPicPr>
          <p:cNvPr id="5" name="Picture 2" descr="JUMP-071414 WIL Methadone jc0160.jpg"/>
          <p:cNvPicPr>
            <a:picLocks noChangeAspect="1" noChangeArrowheads="1"/>
          </p:cNvPicPr>
          <p:nvPr/>
        </p:nvPicPr>
        <p:blipFill>
          <a:blip r:embed="rId2" cstate="print"/>
          <a:srcRect/>
          <a:stretch>
            <a:fillRect/>
          </a:stretch>
        </p:blipFill>
        <p:spPr bwMode="auto">
          <a:xfrm>
            <a:off x="4038600" y="2895600"/>
            <a:ext cx="1421319" cy="1067322"/>
          </a:xfrm>
          <a:prstGeom prst="rect">
            <a:avLst/>
          </a:prstGeom>
          <a:noFill/>
        </p:spPr>
      </p:pic>
      <p:pic>
        <p:nvPicPr>
          <p:cNvPr id="6" name="Picture 9"/>
          <p:cNvPicPr>
            <a:picLocks noChangeAspect="1" noChangeArrowheads="1"/>
          </p:cNvPicPr>
          <p:nvPr/>
        </p:nvPicPr>
        <p:blipFill>
          <a:blip r:embed="rId3" cstate="print"/>
          <a:srcRect/>
          <a:stretch>
            <a:fillRect/>
          </a:stretch>
        </p:blipFill>
        <p:spPr bwMode="auto">
          <a:xfrm>
            <a:off x="5638800" y="2600170"/>
            <a:ext cx="1416400" cy="1374944"/>
          </a:xfrm>
          <a:prstGeom prst="rect">
            <a:avLst/>
          </a:prstGeom>
          <a:noFill/>
          <a:ln w="9525">
            <a:noFill/>
            <a:miter lim="800000"/>
            <a:headEnd/>
            <a:tailEnd/>
          </a:ln>
        </p:spPr>
      </p:pic>
    </p:spTree>
    <p:extLst>
      <p:ext uri="{BB962C8B-B14F-4D97-AF65-F5344CB8AC3E}">
        <p14:creationId xmlns:p14="http://schemas.microsoft.com/office/powerpoint/2010/main" val="1188090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normAutofit/>
          </a:bodyPr>
          <a:lstStyle/>
          <a:p>
            <a:r>
              <a:rPr lang="en-US" sz="3200" dirty="0"/>
              <a:t>Neonatal Abstinence After Methadone or Buprenorphine Exposure</a:t>
            </a:r>
          </a:p>
        </p:txBody>
      </p:sp>
      <p:sp>
        <p:nvSpPr>
          <p:cNvPr id="7" name="Text Placeholder 6"/>
          <p:cNvSpPr>
            <a:spLocks noGrp="1"/>
          </p:cNvSpPr>
          <p:nvPr>
            <p:ph type="body" sz="half" idx="4294967295"/>
          </p:nvPr>
        </p:nvSpPr>
        <p:spPr>
          <a:xfrm>
            <a:off x="914400" y="1519238"/>
            <a:ext cx="8229600" cy="533400"/>
          </a:xfrm>
        </p:spPr>
        <p:txBody>
          <a:bodyPr>
            <a:normAutofit/>
          </a:bodyPr>
          <a:lstStyle/>
          <a:p>
            <a:r>
              <a:rPr lang="en-US" dirty="0"/>
              <a:t>Double Blind, multicenter RCT in 175 pregnant women</a:t>
            </a:r>
          </a:p>
        </p:txBody>
      </p:sp>
      <p:pic>
        <p:nvPicPr>
          <p:cNvPr id="164866" name="Picture 2"/>
          <p:cNvPicPr>
            <a:picLocks noChangeAspect="1" noChangeArrowheads="1"/>
          </p:cNvPicPr>
          <p:nvPr/>
        </p:nvPicPr>
        <p:blipFill>
          <a:blip r:embed="rId2" cstate="print"/>
          <a:srcRect/>
          <a:stretch>
            <a:fillRect/>
          </a:stretch>
        </p:blipFill>
        <p:spPr bwMode="auto">
          <a:xfrm>
            <a:off x="228600" y="1964764"/>
            <a:ext cx="8763000" cy="3951941"/>
          </a:xfrm>
          <a:prstGeom prst="rect">
            <a:avLst/>
          </a:prstGeom>
          <a:noFill/>
          <a:ln w="9525">
            <a:noFill/>
            <a:miter lim="800000"/>
            <a:headEnd/>
            <a:tailEnd/>
          </a:ln>
        </p:spPr>
      </p:pic>
      <p:sp>
        <p:nvSpPr>
          <p:cNvPr id="8" name="TextBox 7"/>
          <p:cNvSpPr txBox="1"/>
          <p:nvPr/>
        </p:nvSpPr>
        <p:spPr>
          <a:xfrm>
            <a:off x="1066800" y="6096000"/>
            <a:ext cx="7086600" cy="400110"/>
          </a:xfrm>
          <a:prstGeom prst="rect">
            <a:avLst/>
          </a:prstGeom>
          <a:solidFill>
            <a:schemeClr val="bg1"/>
          </a:solidFill>
        </p:spPr>
        <p:txBody>
          <a:bodyPr wrap="square" rtlCol="0">
            <a:spAutoFit/>
          </a:bodyPr>
          <a:lstStyle/>
          <a:p>
            <a:pPr algn="ctr"/>
            <a:r>
              <a:rPr lang="en-US" sz="2000" dirty="0">
                <a:solidFill>
                  <a:schemeClr val="accent5"/>
                </a:solidFill>
              </a:rPr>
              <a:t>Jones HE, et al. NEJM 2010;363;2320-31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a:bodyPr>
          <a:lstStyle/>
          <a:p>
            <a:r>
              <a:rPr lang="en-US" sz="2800" dirty="0"/>
              <a:t>Retrospective Methadone v. Buprenorphine: Newborn Outcomes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507518"/>
              </p:ext>
            </p:extLst>
          </p:nvPr>
        </p:nvGraphicFramePr>
        <p:xfrm>
          <a:off x="571499" y="1297077"/>
          <a:ext cx="7772401" cy="4873445"/>
        </p:xfrm>
        <a:graphic>
          <a:graphicData uri="http://schemas.openxmlformats.org/drawingml/2006/table">
            <a:tbl>
              <a:tblPr firstRow="1" bandRow="1">
                <a:tableStyleId>{93296810-A885-4BE3-A3E7-6D5BEEA58F35}</a:tableStyleId>
              </a:tblPr>
              <a:tblGrid>
                <a:gridCol w="2896799">
                  <a:extLst>
                    <a:ext uri="{9D8B030D-6E8A-4147-A177-3AD203B41FA5}">
                      <a16:colId xmlns:a16="http://schemas.microsoft.com/office/drawing/2014/main" xmlns="" val="20000"/>
                    </a:ext>
                  </a:extLst>
                </a:gridCol>
                <a:gridCol w="550372">
                  <a:extLst>
                    <a:ext uri="{9D8B030D-6E8A-4147-A177-3AD203B41FA5}">
                      <a16:colId xmlns:a16="http://schemas.microsoft.com/office/drawing/2014/main" xmlns="" val="20001"/>
                    </a:ext>
                  </a:extLst>
                </a:gridCol>
                <a:gridCol w="1532643">
                  <a:extLst>
                    <a:ext uri="{9D8B030D-6E8A-4147-A177-3AD203B41FA5}">
                      <a16:colId xmlns:a16="http://schemas.microsoft.com/office/drawing/2014/main" xmlns="" val="20002"/>
                    </a:ext>
                  </a:extLst>
                </a:gridCol>
                <a:gridCol w="550373">
                  <a:extLst>
                    <a:ext uri="{9D8B030D-6E8A-4147-A177-3AD203B41FA5}">
                      <a16:colId xmlns:a16="http://schemas.microsoft.com/office/drawing/2014/main" xmlns="" val="20003"/>
                    </a:ext>
                  </a:extLst>
                </a:gridCol>
                <a:gridCol w="1416805">
                  <a:extLst>
                    <a:ext uri="{9D8B030D-6E8A-4147-A177-3AD203B41FA5}">
                      <a16:colId xmlns:a16="http://schemas.microsoft.com/office/drawing/2014/main" xmlns="" val="20004"/>
                    </a:ext>
                  </a:extLst>
                </a:gridCol>
                <a:gridCol w="825409">
                  <a:extLst>
                    <a:ext uri="{9D8B030D-6E8A-4147-A177-3AD203B41FA5}">
                      <a16:colId xmlns:a16="http://schemas.microsoft.com/office/drawing/2014/main" xmlns="" val="20005"/>
                    </a:ext>
                  </a:extLst>
                </a:gridCol>
              </a:tblGrid>
              <a:tr h="592455">
                <a:tc>
                  <a:txBody>
                    <a:bodyPr/>
                    <a:lstStyle/>
                    <a:p>
                      <a:endParaRPr lang="en-US" dirty="0"/>
                    </a:p>
                  </a:txBody>
                  <a:tcPr/>
                </a:tc>
                <a:tc gridSpan="2">
                  <a:txBody>
                    <a:bodyPr/>
                    <a:lstStyle/>
                    <a:p>
                      <a:r>
                        <a:rPr lang="en-US" dirty="0"/>
                        <a:t>Methadone (N=248)</a:t>
                      </a:r>
                    </a:p>
                  </a:txBody>
                  <a:tcPr/>
                </a:tc>
                <a:tc hMerge="1">
                  <a:txBody>
                    <a:bodyPr/>
                    <a:lstStyle/>
                    <a:p>
                      <a:endParaRPr lang="en-US"/>
                    </a:p>
                  </a:txBody>
                  <a:tcPr/>
                </a:tc>
                <a:tc gridSpan="2">
                  <a:txBody>
                    <a:bodyPr/>
                    <a:lstStyle/>
                    <a:p>
                      <a:r>
                        <a:rPr lang="en-US" dirty="0"/>
                        <a:t>Buprenorphine (n=361)</a:t>
                      </a:r>
                    </a:p>
                  </a:txBody>
                  <a:tcPr/>
                </a:tc>
                <a:tc hMerge="1">
                  <a:txBody>
                    <a:bodyPr/>
                    <a:lstStyle/>
                    <a:p>
                      <a:endParaRPr lang="en-US"/>
                    </a:p>
                  </a:txBody>
                  <a:tcPr/>
                </a:tc>
                <a:tc>
                  <a:txBody>
                    <a:bodyPr/>
                    <a:lstStyle/>
                    <a:p>
                      <a:pPr algn="ctr"/>
                      <a:r>
                        <a:rPr lang="en-US" dirty="0"/>
                        <a:t>p</a:t>
                      </a:r>
                    </a:p>
                  </a:txBody>
                  <a:tcPr/>
                </a:tc>
                <a:extLst>
                  <a:ext uri="{0D108BD9-81ED-4DB2-BD59-A6C34878D82A}">
                    <a16:rowId xmlns:a16="http://schemas.microsoft.com/office/drawing/2014/main" xmlns="" val="10000"/>
                  </a:ext>
                </a:extLst>
              </a:tr>
              <a:tr h="536031">
                <a:tc>
                  <a:txBody>
                    <a:bodyPr/>
                    <a:lstStyle/>
                    <a:p>
                      <a:r>
                        <a:rPr lang="en-US" sz="1600" dirty="0"/>
                        <a:t>Infant Characteristics</a:t>
                      </a:r>
                    </a:p>
                  </a:txBody>
                  <a:tcPr/>
                </a:tc>
                <a:tc>
                  <a:txBody>
                    <a:bodyPr/>
                    <a:lstStyle/>
                    <a:p>
                      <a:pPr algn="ctr"/>
                      <a:r>
                        <a:rPr lang="en-US" sz="1600"/>
                        <a:t>n</a:t>
                      </a:r>
                    </a:p>
                  </a:txBody>
                  <a:tcPr/>
                </a:tc>
                <a:tc>
                  <a:txBody>
                    <a:bodyPr/>
                    <a:lstStyle/>
                    <a:p>
                      <a:r>
                        <a:rPr lang="en-US" sz="1600" dirty="0"/>
                        <a:t>M (SD) or (n%)</a:t>
                      </a:r>
                    </a:p>
                  </a:txBody>
                  <a:tcPr/>
                </a:tc>
                <a:tc>
                  <a:txBody>
                    <a:bodyPr/>
                    <a:lstStyle/>
                    <a:p>
                      <a:pPr algn="ctr"/>
                      <a:r>
                        <a:rPr lang="en-US" sz="1600"/>
                        <a:t>n</a:t>
                      </a:r>
                    </a:p>
                  </a:txBody>
                  <a:tcPr/>
                </a:tc>
                <a:tc>
                  <a:txBody>
                    <a:bodyPr/>
                    <a:lstStyle/>
                    <a:p>
                      <a:pPr algn="ctr"/>
                      <a:r>
                        <a:rPr lang="en-US" sz="1600" dirty="0"/>
                        <a:t>M (SD) or n (%)</a:t>
                      </a:r>
                    </a:p>
                  </a:txBody>
                  <a:tcPr/>
                </a:tc>
                <a:tc>
                  <a:txBody>
                    <a:bodyPr/>
                    <a:lstStyle/>
                    <a:p>
                      <a:pPr algn="ctr"/>
                      <a:endParaRPr lang="en-US" sz="1600" dirty="0"/>
                    </a:p>
                  </a:txBody>
                  <a:tcPr/>
                </a:tc>
                <a:extLst>
                  <a:ext uri="{0D108BD9-81ED-4DB2-BD59-A6C34878D82A}">
                    <a16:rowId xmlns:a16="http://schemas.microsoft.com/office/drawing/2014/main" xmlns="" val="10001"/>
                  </a:ext>
                </a:extLst>
              </a:tr>
              <a:tr h="672389">
                <a:tc>
                  <a:txBody>
                    <a:bodyPr/>
                    <a:lstStyle/>
                    <a:p>
                      <a:r>
                        <a:rPr lang="en-US" sz="1600" dirty="0"/>
                        <a:t>EGA at delivery</a:t>
                      </a:r>
                    </a:p>
                  </a:txBody>
                  <a:tcPr/>
                </a:tc>
                <a:tc>
                  <a:txBody>
                    <a:bodyPr/>
                    <a:lstStyle/>
                    <a:p>
                      <a:pPr algn="ctr"/>
                      <a:r>
                        <a:rPr lang="en-US" sz="1600" dirty="0"/>
                        <a:t>248</a:t>
                      </a:r>
                    </a:p>
                  </a:txBody>
                  <a:tcPr/>
                </a:tc>
                <a:tc>
                  <a:txBody>
                    <a:bodyPr/>
                    <a:lstStyle/>
                    <a:p>
                      <a:r>
                        <a:rPr lang="en-US" sz="1600" dirty="0"/>
                        <a:t>38.2 (2.5)</a:t>
                      </a:r>
                    </a:p>
                  </a:txBody>
                  <a:tcPr/>
                </a:tc>
                <a:tc>
                  <a:txBody>
                    <a:bodyPr/>
                    <a:lstStyle/>
                    <a:p>
                      <a:pPr algn="ctr"/>
                      <a:r>
                        <a:rPr lang="en-US" sz="1600" dirty="0"/>
                        <a:t>361</a:t>
                      </a:r>
                    </a:p>
                  </a:txBody>
                  <a:tcPr/>
                </a:tc>
                <a:tc>
                  <a:txBody>
                    <a:bodyPr/>
                    <a:lstStyle/>
                    <a:p>
                      <a:pPr algn="ctr"/>
                      <a:r>
                        <a:rPr lang="en-US" sz="1600" dirty="0"/>
                        <a:t>39.2 (2.2)</a:t>
                      </a:r>
                    </a:p>
                  </a:txBody>
                  <a:tcPr/>
                </a:tc>
                <a:tc>
                  <a:txBody>
                    <a:bodyPr/>
                    <a:lstStyle/>
                    <a:p>
                      <a:pPr algn="ctr"/>
                      <a:r>
                        <a:rPr lang="en-US" sz="1600" dirty="0"/>
                        <a:t>&lt;0.001</a:t>
                      </a:r>
                    </a:p>
                  </a:txBody>
                  <a:tcPr/>
                </a:tc>
                <a:extLst>
                  <a:ext uri="{0D108BD9-81ED-4DB2-BD59-A6C34878D82A}">
                    <a16:rowId xmlns:a16="http://schemas.microsoft.com/office/drawing/2014/main" xmlns="" val="10002"/>
                  </a:ext>
                </a:extLst>
              </a:tr>
              <a:tr h="343248">
                <a:tc>
                  <a:txBody>
                    <a:bodyPr/>
                    <a:lstStyle/>
                    <a:p>
                      <a:r>
                        <a:rPr lang="en-US" sz="1600" dirty="0"/>
                        <a:t>Preterm (&lt;37w)</a:t>
                      </a:r>
                    </a:p>
                  </a:txBody>
                  <a:tcPr/>
                </a:tc>
                <a:tc>
                  <a:txBody>
                    <a:bodyPr/>
                    <a:lstStyle/>
                    <a:p>
                      <a:pPr algn="ctr"/>
                      <a:r>
                        <a:rPr lang="en-US" sz="1600" dirty="0"/>
                        <a:t>248</a:t>
                      </a:r>
                    </a:p>
                  </a:txBody>
                  <a:tcPr/>
                </a:tc>
                <a:tc>
                  <a:txBody>
                    <a:bodyPr/>
                    <a:lstStyle/>
                    <a:p>
                      <a:r>
                        <a:rPr lang="en-US" sz="1600" dirty="0"/>
                        <a:t>43 (17%)</a:t>
                      </a:r>
                    </a:p>
                  </a:txBody>
                  <a:tcPr/>
                </a:tc>
                <a:tc>
                  <a:txBody>
                    <a:bodyPr/>
                    <a:lstStyle/>
                    <a:p>
                      <a:pPr algn="ctr"/>
                      <a:r>
                        <a:rPr lang="en-US" sz="1600" dirty="0"/>
                        <a:t>361</a:t>
                      </a:r>
                    </a:p>
                  </a:txBody>
                  <a:tcPr/>
                </a:tc>
                <a:tc>
                  <a:txBody>
                    <a:bodyPr/>
                    <a:lstStyle/>
                    <a:p>
                      <a:pPr algn="ctr"/>
                      <a:r>
                        <a:rPr lang="en-US" sz="1600" dirty="0"/>
                        <a:t>36 (10%)</a:t>
                      </a:r>
                    </a:p>
                  </a:txBody>
                  <a:tcPr/>
                </a:tc>
                <a:tc>
                  <a:txBody>
                    <a:bodyPr/>
                    <a:lstStyle/>
                    <a:p>
                      <a:pPr algn="ctr"/>
                      <a:r>
                        <a:rPr lang="en-US" sz="1600" dirty="0"/>
                        <a:t>&lt;0.001</a:t>
                      </a:r>
                    </a:p>
                  </a:txBody>
                  <a:tcPr/>
                </a:tc>
                <a:extLst>
                  <a:ext uri="{0D108BD9-81ED-4DB2-BD59-A6C34878D82A}">
                    <a16:rowId xmlns:a16="http://schemas.microsoft.com/office/drawing/2014/main" xmlns="" val="10003"/>
                  </a:ext>
                </a:extLst>
              </a:tr>
              <a:tr h="536031">
                <a:tc>
                  <a:txBody>
                    <a:bodyPr/>
                    <a:lstStyle/>
                    <a:p>
                      <a:r>
                        <a:rPr lang="en-US" sz="1600" dirty="0"/>
                        <a:t>Birth weight (grams)</a:t>
                      </a:r>
                    </a:p>
                  </a:txBody>
                  <a:tcPr/>
                </a:tc>
                <a:tc>
                  <a:txBody>
                    <a:bodyPr/>
                    <a:lstStyle/>
                    <a:p>
                      <a:pPr algn="ctr"/>
                      <a:r>
                        <a:rPr lang="en-US" sz="1600" dirty="0"/>
                        <a:t>248</a:t>
                      </a:r>
                    </a:p>
                  </a:txBody>
                  <a:tcPr/>
                </a:tc>
                <a:tc>
                  <a:txBody>
                    <a:bodyPr/>
                    <a:lstStyle/>
                    <a:p>
                      <a:r>
                        <a:rPr lang="en-US" sz="1600" dirty="0"/>
                        <a:t>2899.7</a:t>
                      </a:r>
                    </a:p>
                    <a:p>
                      <a:r>
                        <a:rPr lang="en-US" sz="1600" dirty="0"/>
                        <a:t>(583.1)</a:t>
                      </a:r>
                    </a:p>
                  </a:txBody>
                  <a:tcPr/>
                </a:tc>
                <a:tc>
                  <a:txBody>
                    <a:bodyPr/>
                    <a:lstStyle/>
                    <a:p>
                      <a:pPr algn="ctr"/>
                      <a:r>
                        <a:rPr lang="en-US" sz="1600" dirty="0"/>
                        <a:t>361</a:t>
                      </a:r>
                    </a:p>
                  </a:txBody>
                  <a:tcPr/>
                </a:tc>
                <a:tc>
                  <a:txBody>
                    <a:bodyPr/>
                    <a:lstStyle/>
                    <a:p>
                      <a:pPr algn="ctr"/>
                      <a:r>
                        <a:rPr lang="en-US" sz="1600" dirty="0"/>
                        <a:t>3143.3 (578.9)</a:t>
                      </a:r>
                    </a:p>
                  </a:txBody>
                  <a:tcPr/>
                </a:tc>
                <a:tc>
                  <a:txBody>
                    <a:bodyPr/>
                    <a:lstStyle/>
                    <a:p>
                      <a:pPr algn="ctr"/>
                      <a:r>
                        <a:rPr lang="en-US" sz="1600" dirty="0"/>
                        <a:t>&lt;0.001</a:t>
                      </a:r>
                    </a:p>
                  </a:txBody>
                  <a:tcPr/>
                </a:tc>
                <a:extLst>
                  <a:ext uri="{0D108BD9-81ED-4DB2-BD59-A6C34878D82A}">
                    <a16:rowId xmlns:a16="http://schemas.microsoft.com/office/drawing/2014/main" xmlns="" val="10004"/>
                  </a:ext>
                </a:extLst>
              </a:tr>
              <a:tr h="343248">
                <a:tc>
                  <a:txBody>
                    <a:bodyPr/>
                    <a:lstStyle/>
                    <a:p>
                      <a:r>
                        <a:rPr lang="en-US" sz="1600" dirty="0"/>
                        <a:t>HC (cm)</a:t>
                      </a:r>
                    </a:p>
                  </a:txBody>
                  <a:tcPr/>
                </a:tc>
                <a:tc>
                  <a:txBody>
                    <a:bodyPr/>
                    <a:lstStyle/>
                    <a:p>
                      <a:pPr algn="ctr"/>
                      <a:r>
                        <a:rPr lang="en-US" sz="1600" dirty="0"/>
                        <a:t>209</a:t>
                      </a:r>
                    </a:p>
                  </a:txBody>
                  <a:tcPr/>
                </a:tc>
                <a:tc>
                  <a:txBody>
                    <a:bodyPr/>
                    <a:lstStyle/>
                    <a:p>
                      <a:r>
                        <a:rPr lang="en-US" sz="1600" dirty="0"/>
                        <a:t>33.0 (2.0)</a:t>
                      </a:r>
                    </a:p>
                  </a:txBody>
                  <a:tcPr/>
                </a:tc>
                <a:tc>
                  <a:txBody>
                    <a:bodyPr/>
                    <a:lstStyle/>
                    <a:p>
                      <a:pPr algn="ctr"/>
                      <a:r>
                        <a:rPr lang="en-US" sz="1600" dirty="0"/>
                        <a:t>279</a:t>
                      </a:r>
                    </a:p>
                  </a:txBody>
                  <a:tcPr/>
                </a:tc>
                <a:tc>
                  <a:txBody>
                    <a:bodyPr/>
                    <a:lstStyle/>
                    <a:p>
                      <a:pPr algn="ctr"/>
                      <a:r>
                        <a:rPr lang="en-US" sz="1600" dirty="0"/>
                        <a:t>33.6 (2.1)</a:t>
                      </a:r>
                    </a:p>
                  </a:txBody>
                  <a:tcPr/>
                </a:tc>
                <a:tc>
                  <a:txBody>
                    <a:bodyPr/>
                    <a:lstStyle/>
                    <a:p>
                      <a:pPr algn="ctr"/>
                      <a:r>
                        <a:rPr lang="en-US" sz="1600" dirty="0"/>
                        <a:t>&lt;0.001</a:t>
                      </a:r>
                    </a:p>
                  </a:txBody>
                  <a:tcPr/>
                </a:tc>
                <a:extLst>
                  <a:ext uri="{0D108BD9-81ED-4DB2-BD59-A6C34878D82A}">
                    <a16:rowId xmlns:a16="http://schemas.microsoft.com/office/drawing/2014/main" xmlns="" val="10005"/>
                  </a:ext>
                </a:extLst>
              </a:tr>
              <a:tr h="343248">
                <a:tc>
                  <a:txBody>
                    <a:bodyPr/>
                    <a:lstStyle/>
                    <a:p>
                      <a:r>
                        <a:rPr lang="en-US" sz="1600" dirty="0"/>
                        <a:t>Treated for NAS</a:t>
                      </a:r>
                    </a:p>
                  </a:txBody>
                  <a:tcPr/>
                </a:tc>
                <a:tc>
                  <a:txBody>
                    <a:bodyPr/>
                    <a:lstStyle/>
                    <a:p>
                      <a:pPr algn="ctr"/>
                      <a:r>
                        <a:rPr lang="en-US" sz="1600" dirty="0"/>
                        <a:t>245</a:t>
                      </a:r>
                    </a:p>
                  </a:txBody>
                  <a:tcPr/>
                </a:tc>
                <a:tc>
                  <a:txBody>
                    <a:bodyPr/>
                    <a:lstStyle/>
                    <a:p>
                      <a:r>
                        <a:rPr lang="en-US" sz="1600" dirty="0"/>
                        <a:t>106 (42%)</a:t>
                      </a:r>
                    </a:p>
                  </a:txBody>
                  <a:tcPr/>
                </a:tc>
                <a:tc>
                  <a:txBody>
                    <a:bodyPr/>
                    <a:lstStyle/>
                    <a:p>
                      <a:pPr algn="ctr"/>
                      <a:r>
                        <a:rPr lang="en-US" sz="1600" dirty="0"/>
                        <a:t>358</a:t>
                      </a:r>
                    </a:p>
                  </a:txBody>
                  <a:tcPr/>
                </a:tc>
                <a:tc>
                  <a:txBody>
                    <a:bodyPr/>
                    <a:lstStyle/>
                    <a:p>
                      <a:pPr algn="ctr"/>
                      <a:r>
                        <a:rPr lang="en-US" sz="1600" dirty="0"/>
                        <a:t>82 (23%)</a:t>
                      </a:r>
                    </a:p>
                  </a:txBody>
                  <a:tcPr/>
                </a:tc>
                <a:tc>
                  <a:txBody>
                    <a:bodyPr/>
                    <a:lstStyle/>
                    <a:p>
                      <a:pPr algn="ctr"/>
                      <a:r>
                        <a:rPr lang="en-US" sz="1600" dirty="0"/>
                        <a:t>&lt;0.001</a:t>
                      </a:r>
                    </a:p>
                  </a:txBody>
                  <a:tcPr/>
                </a:tc>
                <a:extLst>
                  <a:ext uri="{0D108BD9-81ED-4DB2-BD59-A6C34878D82A}">
                    <a16:rowId xmlns:a16="http://schemas.microsoft.com/office/drawing/2014/main" xmlns="" val="10006"/>
                  </a:ext>
                </a:extLst>
              </a:tr>
              <a:tr h="343248">
                <a:tc>
                  <a:txBody>
                    <a:bodyPr/>
                    <a:lstStyle/>
                    <a:p>
                      <a:r>
                        <a:rPr lang="en-US" sz="1600" dirty="0"/>
                        <a:t>Days of NAS </a:t>
                      </a:r>
                      <a:r>
                        <a:rPr lang="en-US" sz="1600" dirty="0" err="1"/>
                        <a:t>rx</a:t>
                      </a:r>
                      <a:endParaRPr lang="en-US" sz="1600" dirty="0"/>
                    </a:p>
                  </a:txBody>
                  <a:tcPr/>
                </a:tc>
                <a:tc>
                  <a:txBody>
                    <a:bodyPr/>
                    <a:lstStyle/>
                    <a:p>
                      <a:pPr algn="ctr"/>
                      <a:r>
                        <a:rPr lang="en-US" sz="1600" dirty="0"/>
                        <a:t>106</a:t>
                      </a:r>
                    </a:p>
                  </a:txBody>
                  <a:tcPr/>
                </a:tc>
                <a:tc>
                  <a:txBody>
                    <a:bodyPr/>
                    <a:lstStyle/>
                    <a:p>
                      <a:r>
                        <a:rPr lang="en-US" sz="1600" dirty="0"/>
                        <a:t>133 </a:t>
                      </a:r>
                      <a:r>
                        <a:rPr lang="en-US" sz="1600" u="sng" dirty="0"/>
                        <a:t>+</a:t>
                      </a:r>
                      <a:r>
                        <a:rPr lang="en-US" sz="1600" u="none" dirty="0"/>
                        <a:t> 83</a:t>
                      </a:r>
                      <a:endParaRPr lang="en-US" sz="1600" u="sng" dirty="0"/>
                    </a:p>
                  </a:txBody>
                  <a:tcPr/>
                </a:tc>
                <a:tc>
                  <a:txBody>
                    <a:bodyPr/>
                    <a:lstStyle/>
                    <a:p>
                      <a:pPr algn="ctr"/>
                      <a:r>
                        <a:rPr lang="en-US" sz="1600" dirty="0"/>
                        <a:t>79</a:t>
                      </a:r>
                    </a:p>
                  </a:txBody>
                  <a:tcPr/>
                </a:tc>
                <a:tc>
                  <a:txBody>
                    <a:bodyPr/>
                    <a:lstStyle/>
                    <a:p>
                      <a:pPr algn="ctr"/>
                      <a:r>
                        <a:rPr lang="en-US" sz="1600" dirty="0"/>
                        <a:t>83 +</a:t>
                      </a:r>
                      <a:r>
                        <a:rPr lang="en-US" sz="1600" baseline="0" dirty="0"/>
                        <a:t> 60</a:t>
                      </a:r>
                      <a:endParaRPr lang="en-US" sz="1600" dirty="0"/>
                    </a:p>
                  </a:txBody>
                  <a:tcPr/>
                </a:tc>
                <a:tc>
                  <a:txBody>
                    <a:bodyPr/>
                    <a:lstStyle/>
                    <a:p>
                      <a:pPr algn="ctr"/>
                      <a:r>
                        <a:rPr lang="en-US" sz="1600" dirty="0"/>
                        <a:t>&lt;0.001</a:t>
                      </a:r>
                    </a:p>
                  </a:txBody>
                  <a:tcPr/>
                </a:tc>
                <a:extLst>
                  <a:ext uri="{0D108BD9-81ED-4DB2-BD59-A6C34878D82A}">
                    <a16:rowId xmlns:a16="http://schemas.microsoft.com/office/drawing/2014/main" xmlns="" val="10007"/>
                  </a:ext>
                </a:extLst>
              </a:tr>
              <a:tr h="343248">
                <a:tc>
                  <a:txBody>
                    <a:bodyPr/>
                    <a:lstStyle/>
                    <a:p>
                      <a:r>
                        <a:rPr lang="en-US" sz="1600" dirty="0"/>
                        <a:t>LOS</a:t>
                      </a:r>
                      <a:r>
                        <a:rPr lang="en-US" sz="1600" baseline="0" dirty="0"/>
                        <a:t> (d, EGA &gt; 37w)</a:t>
                      </a:r>
                      <a:endParaRPr lang="en-US" sz="1600" dirty="0"/>
                    </a:p>
                  </a:txBody>
                  <a:tcPr/>
                </a:tc>
                <a:tc>
                  <a:txBody>
                    <a:bodyPr/>
                    <a:lstStyle/>
                    <a:p>
                      <a:pPr algn="ctr"/>
                      <a:r>
                        <a:rPr lang="en-US" sz="1600" dirty="0"/>
                        <a:t>205</a:t>
                      </a:r>
                    </a:p>
                  </a:txBody>
                  <a:tcPr/>
                </a:tc>
                <a:tc>
                  <a:txBody>
                    <a:bodyPr/>
                    <a:lstStyle/>
                    <a:p>
                      <a:r>
                        <a:rPr lang="en-US" sz="1600" dirty="0"/>
                        <a:t>5.6 (2.8)</a:t>
                      </a:r>
                    </a:p>
                  </a:txBody>
                  <a:tcPr/>
                </a:tc>
                <a:tc>
                  <a:txBody>
                    <a:bodyPr/>
                    <a:lstStyle/>
                    <a:p>
                      <a:pPr algn="ctr"/>
                      <a:r>
                        <a:rPr lang="en-US" sz="1600" dirty="0"/>
                        <a:t>325</a:t>
                      </a:r>
                    </a:p>
                  </a:txBody>
                  <a:tcPr/>
                </a:tc>
                <a:tc>
                  <a:txBody>
                    <a:bodyPr/>
                    <a:lstStyle/>
                    <a:p>
                      <a:pPr algn="ctr"/>
                      <a:r>
                        <a:rPr lang="en-US" sz="1600" dirty="0"/>
                        <a:t>4.2 (12.6)</a:t>
                      </a:r>
                    </a:p>
                  </a:txBody>
                  <a:tcPr/>
                </a:tc>
                <a:tc>
                  <a:txBody>
                    <a:bodyPr/>
                    <a:lstStyle/>
                    <a:p>
                      <a:pPr algn="ctr"/>
                      <a:r>
                        <a:rPr lang="en-US" sz="1600" dirty="0"/>
                        <a:t>0.107</a:t>
                      </a:r>
                    </a:p>
                  </a:txBody>
                  <a:tcPr/>
                </a:tc>
                <a:extLst>
                  <a:ext uri="{0D108BD9-81ED-4DB2-BD59-A6C34878D82A}">
                    <a16:rowId xmlns:a16="http://schemas.microsoft.com/office/drawing/2014/main" xmlns="" val="10008"/>
                  </a:ext>
                </a:extLst>
              </a:tr>
              <a:tr h="343248">
                <a:tc>
                  <a:txBody>
                    <a:bodyPr/>
                    <a:lstStyle/>
                    <a:p>
                      <a:r>
                        <a:rPr lang="en-US" sz="1600" dirty="0"/>
                        <a:t>Breast Milk at discharge</a:t>
                      </a:r>
                    </a:p>
                  </a:txBody>
                  <a:tcPr/>
                </a:tc>
                <a:tc>
                  <a:txBody>
                    <a:bodyPr/>
                    <a:lstStyle/>
                    <a:p>
                      <a:pPr algn="ctr"/>
                      <a:r>
                        <a:rPr lang="en-US" sz="1600" dirty="0"/>
                        <a:t>247</a:t>
                      </a:r>
                    </a:p>
                  </a:txBody>
                  <a:tcPr/>
                </a:tc>
                <a:tc>
                  <a:txBody>
                    <a:bodyPr/>
                    <a:lstStyle/>
                    <a:p>
                      <a:r>
                        <a:rPr lang="en-US" sz="1600" dirty="0"/>
                        <a:t>156 (63%)</a:t>
                      </a:r>
                    </a:p>
                  </a:txBody>
                  <a:tcPr/>
                </a:tc>
                <a:tc>
                  <a:txBody>
                    <a:bodyPr/>
                    <a:lstStyle/>
                    <a:p>
                      <a:pPr algn="ctr"/>
                      <a:r>
                        <a:rPr lang="en-US" sz="1600" dirty="0"/>
                        <a:t>358</a:t>
                      </a:r>
                    </a:p>
                  </a:txBody>
                  <a:tcPr/>
                </a:tc>
                <a:tc>
                  <a:txBody>
                    <a:bodyPr/>
                    <a:lstStyle/>
                    <a:p>
                      <a:pPr algn="ctr"/>
                      <a:r>
                        <a:rPr lang="en-US" sz="1600" dirty="0"/>
                        <a:t>267 (75%)</a:t>
                      </a:r>
                    </a:p>
                  </a:txBody>
                  <a:tcPr/>
                </a:tc>
                <a:tc>
                  <a:txBody>
                    <a:bodyPr/>
                    <a:lstStyle/>
                    <a:p>
                      <a:pPr algn="ctr"/>
                      <a:r>
                        <a:rPr lang="en-US" sz="1600" dirty="0"/>
                        <a:t>0.003</a:t>
                      </a:r>
                    </a:p>
                  </a:txBody>
                  <a:tcPr/>
                </a:tc>
                <a:extLst>
                  <a:ext uri="{0D108BD9-81ED-4DB2-BD59-A6C34878D82A}">
                    <a16:rowId xmlns:a16="http://schemas.microsoft.com/office/drawing/2014/main" xmlns="" val="10009"/>
                  </a:ext>
                </a:extLst>
              </a:tr>
              <a:tr h="343248">
                <a:tc>
                  <a:txBody>
                    <a:bodyPr/>
                    <a:lstStyle/>
                    <a:p>
                      <a:r>
                        <a:rPr lang="en-US" sz="1600" dirty="0"/>
                        <a:t>Discharge to mother/family</a:t>
                      </a:r>
                    </a:p>
                  </a:txBody>
                  <a:tcPr/>
                </a:tc>
                <a:tc>
                  <a:txBody>
                    <a:bodyPr/>
                    <a:lstStyle/>
                    <a:p>
                      <a:pPr algn="ctr"/>
                      <a:r>
                        <a:rPr lang="en-US" sz="1600" dirty="0"/>
                        <a:t>248</a:t>
                      </a:r>
                    </a:p>
                  </a:txBody>
                  <a:tcPr/>
                </a:tc>
                <a:tc>
                  <a:txBody>
                    <a:bodyPr/>
                    <a:lstStyle/>
                    <a:p>
                      <a:r>
                        <a:rPr lang="en-US" sz="1600" dirty="0"/>
                        <a:t>237</a:t>
                      </a:r>
                      <a:r>
                        <a:rPr lang="en-US" sz="1600" baseline="0" dirty="0"/>
                        <a:t> (96%)</a:t>
                      </a:r>
                      <a:endParaRPr lang="en-US" sz="1600" dirty="0"/>
                    </a:p>
                  </a:txBody>
                  <a:tcPr/>
                </a:tc>
                <a:tc>
                  <a:txBody>
                    <a:bodyPr/>
                    <a:lstStyle/>
                    <a:p>
                      <a:pPr algn="ctr"/>
                      <a:r>
                        <a:rPr lang="en-US" sz="1600" dirty="0"/>
                        <a:t>360</a:t>
                      </a:r>
                    </a:p>
                  </a:txBody>
                  <a:tcPr/>
                </a:tc>
                <a:tc>
                  <a:txBody>
                    <a:bodyPr/>
                    <a:lstStyle/>
                    <a:p>
                      <a:pPr algn="ctr"/>
                      <a:r>
                        <a:rPr lang="en-US" sz="1600" dirty="0"/>
                        <a:t>351 (98%)</a:t>
                      </a:r>
                    </a:p>
                  </a:txBody>
                  <a:tcPr/>
                </a:tc>
                <a:tc>
                  <a:txBody>
                    <a:bodyPr/>
                    <a:lstStyle/>
                    <a:p>
                      <a:pPr algn="ctr"/>
                      <a:r>
                        <a:rPr lang="en-US" sz="1600" dirty="0"/>
                        <a:t>0.189</a:t>
                      </a:r>
                    </a:p>
                  </a:txBody>
                  <a:tcPr/>
                </a:tc>
                <a:extLst>
                  <a:ext uri="{0D108BD9-81ED-4DB2-BD59-A6C34878D82A}">
                    <a16:rowId xmlns:a16="http://schemas.microsoft.com/office/drawing/2014/main" xmlns="" val="10010"/>
                  </a:ext>
                </a:extLst>
              </a:tr>
            </a:tbl>
          </a:graphicData>
        </a:graphic>
      </p:graphicFrame>
      <p:sp>
        <p:nvSpPr>
          <p:cNvPr id="5" name="Oval 4"/>
          <p:cNvSpPr/>
          <p:nvPr/>
        </p:nvSpPr>
        <p:spPr>
          <a:xfrm>
            <a:off x="7467600" y="2208122"/>
            <a:ext cx="1066800" cy="3048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Oval 5"/>
          <p:cNvSpPr/>
          <p:nvPr/>
        </p:nvSpPr>
        <p:spPr>
          <a:xfrm>
            <a:off x="7467600" y="5406735"/>
            <a:ext cx="914400" cy="533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00200" y="6324600"/>
            <a:ext cx="5715000" cy="381000"/>
          </a:xfrm>
          <a:prstGeom prst="rect">
            <a:avLst/>
          </a:prstGeom>
          <a:noFill/>
        </p:spPr>
        <p:txBody>
          <a:bodyPr wrap="square" rtlCol="0">
            <a:spAutoFit/>
          </a:bodyPr>
          <a:lstStyle/>
          <a:p>
            <a:pPr algn="ctr"/>
            <a:r>
              <a:rPr lang="en-US" dirty="0">
                <a:solidFill>
                  <a:schemeClr val="tx2"/>
                </a:solidFill>
              </a:rPr>
              <a:t>Meyer MC, et al. J Addict Med 2015;9:81-86</a:t>
            </a:r>
          </a:p>
        </p:txBody>
      </p:sp>
    </p:spTree>
    <p:extLst>
      <p:ext uri="{BB962C8B-B14F-4D97-AF65-F5344CB8AC3E}">
        <p14:creationId xmlns:p14="http://schemas.microsoft.com/office/powerpoint/2010/main" val="2768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of Addiction in Pregnancy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9871291"/>
              </p:ext>
            </p:extLst>
          </p:nvPr>
        </p:nvGraphicFramePr>
        <p:xfrm>
          <a:off x="838200" y="1558644"/>
          <a:ext cx="7239000" cy="4846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1317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346" y="250373"/>
            <a:ext cx="7765321" cy="1164772"/>
          </a:xfrm>
        </p:spPr>
        <p:txBody>
          <a:bodyPr>
            <a:normAutofit/>
          </a:bodyPr>
          <a:lstStyle/>
          <a:p>
            <a:pPr fontAlgn="auto">
              <a:spcAft>
                <a:spcPts val="0"/>
              </a:spcAft>
              <a:defRPr/>
            </a:pPr>
            <a:r>
              <a:rPr lang="en-US" dirty="0"/>
              <a:t>OUD: Prenatal Care (1)</a:t>
            </a:r>
          </a:p>
        </p:txBody>
      </p:sp>
      <p:pic>
        <p:nvPicPr>
          <p:cNvPr id="72" name="Picture 71">
            <a:extLst>
              <a:ext uri="{FF2B5EF4-FFF2-40B4-BE49-F238E27FC236}">
                <a16:creationId xmlns:a16="http://schemas.microsoft.com/office/drawing/2014/main" xmlns="" id="{16ABCF9F-46A6-4370-8EC8-B1EDB4510B54}"/>
              </a:ext>
              <a:ext uri="{C183D7F6-B498-43B3-948B-1728B52AA6E4}">
                <adec:decorative xmlns:adec="http://schemas.microsoft.com/office/drawing/2017/decorative" xmlns=""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l="798" t="2669" r="616"/>
          <a:stretch/>
        </p:blipFill>
        <p:spPr>
          <a:xfrm>
            <a:off x="0" y="2046514"/>
            <a:ext cx="9144000" cy="4811485"/>
          </a:xfrm>
          <a:prstGeom prst="rect">
            <a:avLst/>
          </a:prstGeom>
          <a:effectLst>
            <a:innerShdw blurRad="63500" dist="50800" dir="16200000">
              <a:prstClr val="black">
                <a:alpha val="50000"/>
              </a:prstClr>
            </a:innerShdw>
          </a:effectLst>
        </p:spPr>
      </p:pic>
      <p:sp>
        <p:nvSpPr>
          <p:cNvPr id="24578" name="Rectangle 3"/>
          <p:cNvSpPr>
            <a:spLocks noGrp="1" noChangeArrowheads="1"/>
          </p:cNvSpPr>
          <p:nvPr>
            <p:ph idx="1"/>
          </p:nvPr>
        </p:nvSpPr>
        <p:spPr>
          <a:xfrm>
            <a:off x="609599" y="2046514"/>
            <a:ext cx="7841067" cy="4561113"/>
          </a:xfrm>
        </p:spPr>
        <p:txBody>
          <a:bodyPr>
            <a:normAutofit/>
          </a:bodyPr>
          <a:lstStyle/>
          <a:p>
            <a:pPr>
              <a:lnSpc>
                <a:spcPct val="90000"/>
              </a:lnSpc>
            </a:pPr>
            <a:r>
              <a:rPr lang="en-US" sz="2400" dirty="0"/>
              <a:t>Identification and treatment of infectious diseases (HIV, HCV, STDs)</a:t>
            </a:r>
          </a:p>
          <a:p>
            <a:pPr>
              <a:lnSpc>
                <a:spcPct val="90000"/>
              </a:lnSpc>
            </a:pPr>
            <a:r>
              <a:rPr lang="en-US" sz="2400" dirty="0"/>
              <a:t>Vaccine for hepatitis A and B if serology negative</a:t>
            </a:r>
          </a:p>
          <a:p>
            <a:pPr>
              <a:lnSpc>
                <a:spcPct val="90000"/>
              </a:lnSpc>
            </a:pPr>
            <a:r>
              <a:rPr lang="en-US" sz="2400" dirty="0"/>
              <a:t>Fetal well-being</a:t>
            </a:r>
          </a:p>
          <a:p>
            <a:pPr lvl="1">
              <a:lnSpc>
                <a:spcPct val="90000"/>
              </a:lnSpc>
            </a:pPr>
            <a:r>
              <a:rPr lang="en-US" sz="2400" dirty="0"/>
              <a:t>Fetal growth</a:t>
            </a:r>
          </a:p>
          <a:p>
            <a:pPr lvl="1">
              <a:lnSpc>
                <a:spcPct val="90000"/>
              </a:lnSpc>
            </a:pPr>
            <a:r>
              <a:rPr lang="en-US" sz="2400" dirty="0"/>
              <a:t>Non-stress testing, when indicated</a:t>
            </a:r>
          </a:p>
          <a:p>
            <a:pPr lvl="1">
              <a:lnSpc>
                <a:spcPct val="90000"/>
              </a:lnSpc>
            </a:pPr>
            <a:r>
              <a:rPr lang="en-US" sz="2400" dirty="0"/>
              <a:t>Investigate fetal morphology</a:t>
            </a:r>
          </a:p>
          <a:p>
            <a:pPr>
              <a:lnSpc>
                <a:spcPct val="90000"/>
              </a:lnSpc>
            </a:pPr>
            <a:r>
              <a:rPr lang="en-US" sz="2400" dirty="0"/>
              <a:t>Preterm labor prevention and education</a:t>
            </a:r>
          </a:p>
          <a:p>
            <a:pPr>
              <a:lnSpc>
                <a:spcPct val="90000"/>
              </a:lnSpc>
            </a:pPr>
            <a:r>
              <a:rPr lang="en-US" sz="2400" dirty="0"/>
              <a:t>Lactation and pediatric (NAS) education</a:t>
            </a:r>
          </a:p>
          <a:p>
            <a:pPr lvl="1">
              <a:lnSpc>
                <a:spcPct val="90000"/>
              </a:lnSpc>
            </a:pPr>
            <a:endParaRPr lang="en-US" sz="1500" dirty="0"/>
          </a:p>
        </p:txBody>
      </p:sp>
    </p:spTree>
    <p:extLst>
      <p:ext uri="{BB962C8B-B14F-4D97-AF65-F5344CB8AC3E}">
        <p14:creationId xmlns:p14="http://schemas.microsoft.com/office/powerpoint/2010/main" val="1093731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0"/>
            <a:ext cx="8915400" cy="1143000"/>
          </a:xfrm>
        </p:spPr>
        <p:txBody>
          <a:bodyPr>
            <a:normAutofit/>
          </a:bodyPr>
          <a:lstStyle/>
          <a:p>
            <a:pPr fontAlgn="auto">
              <a:spcAft>
                <a:spcPts val="0"/>
              </a:spcAft>
              <a:defRPr/>
            </a:pPr>
            <a:r>
              <a:rPr lang="en-US" sz="3600" dirty="0"/>
              <a:t>OUD: Prenatal Care (2)</a:t>
            </a:r>
          </a:p>
        </p:txBody>
      </p:sp>
      <p:sp>
        <p:nvSpPr>
          <p:cNvPr id="24578" name="Rectangle 3"/>
          <p:cNvSpPr>
            <a:spLocks noGrp="1" noChangeArrowheads="1"/>
          </p:cNvSpPr>
          <p:nvPr>
            <p:ph idx="1"/>
          </p:nvPr>
        </p:nvSpPr>
        <p:spPr>
          <a:xfrm>
            <a:off x="457200" y="838200"/>
            <a:ext cx="8458200" cy="5791200"/>
          </a:xfrm>
        </p:spPr>
        <p:txBody>
          <a:bodyPr>
            <a:normAutofit fontScale="92500" lnSpcReduction="10000"/>
          </a:bodyPr>
          <a:lstStyle/>
          <a:p>
            <a:pPr>
              <a:lnSpc>
                <a:spcPct val="90000"/>
              </a:lnSpc>
            </a:pPr>
            <a:r>
              <a:rPr lang="en-US" sz="3100" dirty="0"/>
              <a:t>Management of addiction</a:t>
            </a:r>
          </a:p>
          <a:p>
            <a:pPr lvl="1">
              <a:lnSpc>
                <a:spcPct val="90000"/>
              </a:lnSpc>
            </a:pPr>
            <a:r>
              <a:rPr lang="en-US" sz="3100" dirty="0"/>
              <a:t>Chemical dependency counseling</a:t>
            </a:r>
          </a:p>
          <a:p>
            <a:pPr lvl="1">
              <a:lnSpc>
                <a:spcPct val="90000"/>
              </a:lnSpc>
            </a:pPr>
            <a:r>
              <a:rPr lang="en-US" sz="3100" dirty="0"/>
              <a:t>Methadone or buprenorphine</a:t>
            </a:r>
          </a:p>
          <a:p>
            <a:pPr lvl="1">
              <a:lnSpc>
                <a:spcPct val="90000"/>
              </a:lnSpc>
            </a:pPr>
            <a:r>
              <a:rPr lang="en-US" sz="3100" dirty="0"/>
              <a:t>Relapse prevention, identification and management</a:t>
            </a:r>
          </a:p>
          <a:p>
            <a:pPr lvl="1">
              <a:lnSpc>
                <a:spcPct val="90000"/>
              </a:lnSpc>
            </a:pPr>
            <a:r>
              <a:rPr lang="en-US" sz="3100" dirty="0"/>
              <a:t>Urine drug testing</a:t>
            </a:r>
          </a:p>
          <a:p>
            <a:pPr>
              <a:lnSpc>
                <a:spcPct val="90000"/>
              </a:lnSpc>
            </a:pPr>
            <a:r>
              <a:rPr lang="en-US" sz="3100" dirty="0"/>
              <a:t>Identification and treatment of psychiatric co-morbidities</a:t>
            </a:r>
          </a:p>
          <a:p>
            <a:pPr>
              <a:lnSpc>
                <a:spcPct val="90000"/>
              </a:lnSpc>
            </a:pPr>
            <a:r>
              <a:rPr lang="en-US" sz="3100" dirty="0"/>
              <a:t>Anesthesia consultation when cesarean delivery planned or if epidural analgesia contraindicated</a:t>
            </a:r>
          </a:p>
          <a:p>
            <a:pPr>
              <a:lnSpc>
                <a:spcPct val="90000"/>
              </a:lnSpc>
            </a:pPr>
            <a:r>
              <a:rPr lang="en-US" sz="3100" dirty="0"/>
              <a:t>Drug interactions between buprenorphine, methadone and many other medications</a:t>
            </a:r>
          </a:p>
          <a:p>
            <a:pPr lvl="1">
              <a:lnSpc>
                <a:spcPct val="90000"/>
              </a:lnSpc>
            </a:pP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46" y="381000"/>
            <a:ext cx="4483554" cy="970450"/>
          </a:xfrm>
        </p:spPr>
        <p:txBody>
          <a:bodyPr>
            <a:normAutofit/>
          </a:bodyPr>
          <a:lstStyle/>
          <a:p>
            <a:r>
              <a:rPr lang="en-US" dirty="0"/>
              <a:t>Post-Partum</a:t>
            </a:r>
          </a:p>
        </p:txBody>
      </p:sp>
      <p:sp>
        <p:nvSpPr>
          <p:cNvPr id="3" name="Content Placeholder 2"/>
          <p:cNvSpPr>
            <a:spLocks noGrp="1"/>
          </p:cNvSpPr>
          <p:nvPr>
            <p:ph idx="1"/>
          </p:nvPr>
        </p:nvSpPr>
        <p:spPr>
          <a:xfrm>
            <a:off x="457200" y="1600200"/>
            <a:ext cx="4711700" cy="4094649"/>
          </a:xfrm>
        </p:spPr>
        <p:txBody>
          <a:bodyPr anchor="ctr">
            <a:normAutofit/>
          </a:bodyPr>
          <a:lstStyle/>
          <a:p>
            <a:pPr>
              <a:lnSpc>
                <a:spcPct val="90000"/>
              </a:lnSpc>
              <a:buClr>
                <a:srgbClr val="AD6553"/>
              </a:buClr>
            </a:pPr>
            <a:r>
              <a:rPr lang="en-US" dirty="0"/>
              <a:t>Encourage breastfeeding when appropriate</a:t>
            </a:r>
          </a:p>
          <a:p>
            <a:pPr>
              <a:lnSpc>
                <a:spcPct val="90000"/>
              </a:lnSpc>
              <a:buClr>
                <a:srgbClr val="AD6553"/>
              </a:buClr>
            </a:pPr>
            <a:r>
              <a:rPr lang="en-US" dirty="0"/>
              <a:t>Infants stay in the hospital for 5-7 days</a:t>
            </a:r>
          </a:p>
          <a:p>
            <a:pPr>
              <a:lnSpc>
                <a:spcPct val="90000"/>
              </a:lnSpc>
              <a:buClr>
                <a:srgbClr val="AD6553"/>
              </a:buClr>
            </a:pPr>
            <a:r>
              <a:rPr lang="en-US" dirty="0"/>
              <a:t>Rooming in (always)</a:t>
            </a:r>
          </a:p>
          <a:p>
            <a:pPr>
              <a:lnSpc>
                <a:spcPct val="90000"/>
              </a:lnSpc>
              <a:buClr>
                <a:srgbClr val="AD6553"/>
              </a:buClr>
            </a:pPr>
            <a:r>
              <a:rPr lang="en-US" dirty="0"/>
              <a:t>Upon maternal discharge, we provide courtesy room</a:t>
            </a:r>
          </a:p>
          <a:p>
            <a:pPr>
              <a:lnSpc>
                <a:spcPct val="90000"/>
              </a:lnSpc>
              <a:buClr>
                <a:srgbClr val="AD6553"/>
              </a:buClr>
            </a:pPr>
            <a:r>
              <a:rPr lang="en-US" dirty="0"/>
              <a:t>Consistency of care from antepartum to post-partum</a:t>
            </a:r>
          </a:p>
          <a:p>
            <a:pPr lvl="1">
              <a:lnSpc>
                <a:spcPct val="90000"/>
              </a:lnSpc>
              <a:buClr>
                <a:srgbClr val="AD6553"/>
              </a:buClr>
            </a:pPr>
            <a:r>
              <a:rPr lang="en-US" dirty="0"/>
              <a:t>MFM</a:t>
            </a:r>
          </a:p>
          <a:p>
            <a:pPr lvl="1">
              <a:lnSpc>
                <a:spcPct val="90000"/>
              </a:lnSpc>
              <a:buClr>
                <a:srgbClr val="AD6553"/>
              </a:buClr>
            </a:pPr>
            <a:r>
              <a:rPr lang="en-US" dirty="0"/>
              <a:t>WISH Social workers</a:t>
            </a:r>
          </a:p>
        </p:txBody>
      </p:sp>
      <p:pic>
        <p:nvPicPr>
          <p:cNvPr id="1026" name="Picture 2" descr="Image result for image of breastfeeding newborn">
            <a:extLst>
              <a:ext uri="{FF2B5EF4-FFF2-40B4-BE49-F238E27FC236}">
                <a16:creationId xmlns:a16="http://schemas.microsoft.com/office/drawing/2014/main" xmlns="" id="{F2FE2563-696C-4C7A-9FA1-0DA060CB8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932" r="31695" b="-1"/>
          <a:stretch/>
        </p:blipFill>
        <p:spPr bwMode="auto">
          <a:xfrm>
            <a:off x="5715263" y="10"/>
            <a:ext cx="3428737"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xmlns="" id="{E0BE7827-5B1A-4F37-BF70-19F7C5C6BDE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spTree>
    <p:extLst>
      <p:ext uri="{BB962C8B-B14F-4D97-AF65-F5344CB8AC3E}">
        <p14:creationId xmlns:p14="http://schemas.microsoft.com/office/powerpoint/2010/main" val="180634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9339" y="-177682"/>
            <a:ext cx="7765322" cy="970450"/>
          </a:xfrm>
        </p:spPr>
        <p:txBody>
          <a:bodyPr/>
          <a:lstStyle/>
          <a:p>
            <a:r>
              <a:rPr lang="en-US" dirty="0"/>
              <a:t>Neonatal Abstinence Syndrome</a:t>
            </a:r>
          </a:p>
        </p:txBody>
      </p:sp>
      <p:sp>
        <p:nvSpPr>
          <p:cNvPr id="4" name="Content Placeholder 3"/>
          <p:cNvSpPr>
            <a:spLocks noGrp="1"/>
          </p:cNvSpPr>
          <p:nvPr>
            <p:ph sz="half" idx="1"/>
          </p:nvPr>
        </p:nvSpPr>
        <p:spPr>
          <a:xfrm>
            <a:off x="689339" y="973109"/>
            <a:ext cx="3440013" cy="4872047"/>
          </a:xfrm>
        </p:spPr>
        <p:txBody>
          <a:bodyPr>
            <a:normAutofit fontScale="77500" lnSpcReduction="20000"/>
          </a:bodyPr>
          <a:lstStyle/>
          <a:p>
            <a:r>
              <a:rPr lang="en-US" sz="2900" dirty="0">
                <a:effectLst>
                  <a:outerShdw blurRad="38100" dist="38100" dir="2700000" algn="tl">
                    <a:srgbClr val="000000">
                      <a:alpha val="43137"/>
                    </a:srgbClr>
                  </a:outerShdw>
                </a:effectLst>
              </a:rPr>
              <a:t>Neurologic excitability</a:t>
            </a:r>
          </a:p>
          <a:p>
            <a:pPr lvl="1"/>
            <a:r>
              <a:rPr lang="en-US" sz="2900" dirty="0"/>
              <a:t>Tremors</a:t>
            </a:r>
          </a:p>
          <a:p>
            <a:pPr lvl="1"/>
            <a:r>
              <a:rPr lang="en-US" sz="2900" dirty="0"/>
              <a:t>Irritability</a:t>
            </a:r>
          </a:p>
          <a:p>
            <a:pPr lvl="1"/>
            <a:r>
              <a:rPr lang="en-US" sz="2900" dirty="0"/>
              <a:t>Wakefulness</a:t>
            </a:r>
          </a:p>
          <a:p>
            <a:pPr lvl="1"/>
            <a:r>
              <a:rPr lang="en-US" sz="2900" dirty="0"/>
              <a:t>High-pitched cry</a:t>
            </a:r>
          </a:p>
          <a:p>
            <a:pPr lvl="1"/>
            <a:r>
              <a:rPr lang="en-US" sz="2900" dirty="0"/>
              <a:t>Increased tone</a:t>
            </a:r>
          </a:p>
          <a:p>
            <a:pPr lvl="1"/>
            <a:r>
              <a:rPr lang="en-US" sz="2900" dirty="0"/>
              <a:t>Hyperactive reflexes</a:t>
            </a:r>
          </a:p>
          <a:p>
            <a:pPr lvl="1"/>
            <a:r>
              <a:rPr lang="en-US" sz="2900" dirty="0"/>
              <a:t>Exaggerated Moro</a:t>
            </a:r>
          </a:p>
          <a:p>
            <a:pPr lvl="1"/>
            <a:r>
              <a:rPr lang="en-US" sz="2900" dirty="0"/>
              <a:t>Seizures</a:t>
            </a:r>
          </a:p>
          <a:p>
            <a:pPr lvl="1"/>
            <a:r>
              <a:rPr lang="en-US" sz="2900" dirty="0"/>
              <a:t>Increased sweating</a:t>
            </a:r>
          </a:p>
          <a:p>
            <a:pPr lvl="1"/>
            <a:r>
              <a:rPr lang="en-US" sz="2900" dirty="0"/>
              <a:t>Frequent yawning and sneezing</a:t>
            </a:r>
          </a:p>
          <a:p>
            <a:pPr lvl="1">
              <a:buNone/>
            </a:pPr>
            <a:endParaRPr lang="en-US" dirty="0"/>
          </a:p>
        </p:txBody>
      </p:sp>
      <p:sp>
        <p:nvSpPr>
          <p:cNvPr id="5" name="Content Placeholder 4"/>
          <p:cNvSpPr>
            <a:spLocks noGrp="1"/>
          </p:cNvSpPr>
          <p:nvPr>
            <p:ph sz="half" idx="2"/>
          </p:nvPr>
        </p:nvSpPr>
        <p:spPr>
          <a:xfrm>
            <a:off x="5161747" y="810260"/>
            <a:ext cx="3809487" cy="5034896"/>
          </a:xfrm>
        </p:spPr>
        <p:txBody>
          <a:bodyPr>
            <a:noAutofit/>
          </a:bodyPr>
          <a:lstStyle/>
          <a:p>
            <a:r>
              <a:rPr lang="en-US" dirty="0">
                <a:effectLst>
                  <a:outerShdw blurRad="38100" dist="38100" dir="2700000" algn="tl">
                    <a:srgbClr val="000000">
                      <a:alpha val="43137"/>
                    </a:srgbClr>
                  </a:outerShdw>
                </a:effectLst>
              </a:rPr>
              <a:t>GI dysfunction</a:t>
            </a:r>
          </a:p>
          <a:p>
            <a:pPr lvl="1"/>
            <a:r>
              <a:rPr lang="en-US" sz="2000" dirty="0"/>
              <a:t>Poor feeding</a:t>
            </a:r>
          </a:p>
          <a:p>
            <a:pPr lvl="1"/>
            <a:r>
              <a:rPr lang="en-US" sz="2000" dirty="0"/>
              <a:t>Uncoordinated sucking</a:t>
            </a:r>
          </a:p>
          <a:p>
            <a:pPr lvl="1"/>
            <a:r>
              <a:rPr lang="en-US" sz="2000" dirty="0"/>
              <a:t>Vomiting</a:t>
            </a:r>
          </a:p>
          <a:p>
            <a:pPr lvl="1"/>
            <a:r>
              <a:rPr lang="en-US" sz="2000" dirty="0"/>
              <a:t>Diarrhea</a:t>
            </a:r>
          </a:p>
          <a:p>
            <a:pPr lvl="1"/>
            <a:r>
              <a:rPr lang="en-US" sz="2000" dirty="0"/>
              <a:t>Dehydration</a:t>
            </a:r>
          </a:p>
          <a:p>
            <a:pPr lvl="1"/>
            <a:r>
              <a:rPr lang="en-US" sz="2000" dirty="0"/>
              <a:t>Poor weight gain</a:t>
            </a:r>
          </a:p>
          <a:p>
            <a:r>
              <a:rPr lang="en-US" dirty="0">
                <a:effectLst>
                  <a:outerShdw blurRad="38100" dist="38100" dir="2700000" algn="tl">
                    <a:srgbClr val="000000">
                      <a:alpha val="43137"/>
                    </a:srgbClr>
                  </a:outerShdw>
                </a:effectLst>
              </a:rPr>
              <a:t>Autonomic signs</a:t>
            </a:r>
          </a:p>
          <a:p>
            <a:pPr lvl="1"/>
            <a:r>
              <a:rPr lang="en-US" sz="2000" dirty="0"/>
              <a:t>Increased sweating</a:t>
            </a:r>
          </a:p>
          <a:p>
            <a:pPr lvl="1"/>
            <a:r>
              <a:rPr lang="en-US" sz="2000" dirty="0"/>
              <a:t>Nasal stuffiness</a:t>
            </a:r>
          </a:p>
          <a:p>
            <a:pPr lvl="1"/>
            <a:r>
              <a:rPr lang="en-US" sz="2000" dirty="0"/>
              <a:t>Fever</a:t>
            </a:r>
          </a:p>
          <a:p>
            <a:pPr lvl="1"/>
            <a:r>
              <a:rPr lang="en-US" sz="2000" dirty="0"/>
              <a:t>Mottling</a:t>
            </a:r>
          </a:p>
          <a:p>
            <a:pPr lvl="1"/>
            <a:r>
              <a:rPr lang="en-US" sz="2000" dirty="0"/>
              <a:t>Temperature instability</a:t>
            </a:r>
          </a:p>
        </p:txBody>
      </p:sp>
      <p:sp>
        <p:nvSpPr>
          <p:cNvPr id="6" name="TextBox 5"/>
          <p:cNvSpPr txBox="1"/>
          <p:nvPr/>
        </p:nvSpPr>
        <p:spPr>
          <a:xfrm>
            <a:off x="304799" y="6477000"/>
            <a:ext cx="8458201" cy="338554"/>
          </a:xfrm>
          <a:prstGeom prst="rect">
            <a:avLst/>
          </a:prstGeom>
          <a:solidFill>
            <a:schemeClr val="bg1"/>
          </a:solidFill>
        </p:spPr>
        <p:txBody>
          <a:bodyPr wrap="square" rtlCol="0">
            <a:spAutoFit/>
          </a:bodyPr>
          <a:lstStyle/>
          <a:p>
            <a:pPr algn="ctr"/>
            <a:r>
              <a:rPr lang="en-US" sz="1600" dirty="0" err="1">
                <a:solidFill>
                  <a:schemeClr val="accent5"/>
                </a:solidFill>
              </a:rPr>
              <a:t>Kocherlakota</a:t>
            </a:r>
            <a:r>
              <a:rPr lang="en-US" sz="1600" dirty="0">
                <a:solidFill>
                  <a:schemeClr val="accent5"/>
                </a:solidFill>
              </a:rPr>
              <a:t> P. Neonatal Abstinence Syndrome. Pediatrics 2014;134;e547-61</a:t>
            </a:r>
          </a:p>
        </p:txBody>
      </p:sp>
      <p:pic>
        <p:nvPicPr>
          <p:cNvPr id="1026" name="Picture 2" descr="Image result for baby with nas">
            <a:extLst>
              <a:ext uri="{FF2B5EF4-FFF2-40B4-BE49-F238E27FC236}">
                <a16:creationId xmlns:a16="http://schemas.microsoft.com/office/drawing/2014/main" xmlns="" id="{12CCBE7F-7A5C-4682-80FE-9466F30F5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478" y="1424612"/>
            <a:ext cx="1891043" cy="141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196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152400" y="0"/>
            <a:ext cx="8382000" cy="1400530"/>
          </a:xfrm>
        </p:spPr>
        <p:txBody>
          <a:bodyPr/>
          <a:lstStyle/>
          <a:p>
            <a:r>
              <a:rPr lang="en-US" altLang="en-US" sz="3600" dirty="0"/>
              <a:t>Prescription opioids: 1999-2010</a:t>
            </a:r>
          </a:p>
        </p:txBody>
      </p:sp>
      <p:sp>
        <p:nvSpPr>
          <p:cNvPr id="9218" name="Content Placeholder 2"/>
          <p:cNvSpPr>
            <a:spLocks noGrp="1"/>
          </p:cNvSpPr>
          <p:nvPr>
            <p:ph idx="1"/>
          </p:nvPr>
        </p:nvSpPr>
        <p:spPr>
          <a:xfrm>
            <a:off x="6564044" y="2639898"/>
            <a:ext cx="2217906" cy="1144216"/>
          </a:xfrm>
        </p:spPr>
        <p:txBody>
          <a:bodyPr>
            <a:normAutofit fontScale="70000" lnSpcReduction="20000"/>
          </a:bodyPr>
          <a:lstStyle/>
          <a:p>
            <a:endParaRPr lang="en-US" altLang="en-US" dirty="0"/>
          </a:p>
          <a:p>
            <a:r>
              <a:rPr lang="en-US" altLang="en-US" sz="2300" dirty="0"/>
              <a:t>80% of the world’s oral opioids are used in the US</a:t>
            </a:r>
          </a:p>
          <a:p>
            <a:endParaRPr lang="en-US" altLang="en-US" dirty="0"/>
          </a:p>
          <a:p>
            <a:endParaRPr lang="en-US" altLang="en-US" dirty="0"/>
          </a:p>
        </p:txBody>
      </p:sp>
      <p:pic>
        <p:nvPicPr>
          <p:cNvPr id="9219" name="Picture 3"/>
          <p:cNvPicPr>
            <a:picLocks noChangeAspect="1"/>
          </p:cNvPicPr>
          <p:nvPr/>
        </p:nvPicPr>
        <p:blipFill>
          <a:blip r:embed="rId3" cstate="print"/>
          <a:srcRect/>
          <a:stretch>
            <a:fillRect/>
          </a:stretch>
        </p:blipFill>
        <p:spPr bwMode="auto">
          <a:xfrm>
            <a:off x="533400" y="1676400"/>
            <a:ext cx="6118407" cy="4505166"/>
          </a:xfrm>
          <a:prstGeom prst="rect">
            <a:avLst/>
          </a:prstGeom>
          <a:noFill/>
          <a:ln w="9525">
            <a:noFill/>
            <a:miter lim="800000"/>
            <a:headEnd/>
            <a:tailEnd/>
          </a:ln>
        </p:spPr>
      </p:pic>
      <p:sp>
        <p:nvSpPr>
          <p:cNvPr id="5" name="Content Placeholder 2"/>
          <p:cNvSpPr txBox="1">
            <a:spLocks/>
          </p:cNvSpPr>
          <p:nvPr/>
        </p:nvSpPr>
        <p:spPr bwMode="auto">
          <a:xfrm>
            <a:off x="6965156" y="5334000"/>
            <a:ext cx="1816794" cy="21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57175" indent="-257175">
              <a:spcBef>
                <a:spcPct val="20000"/>
              </a:spcBef>
              <a:buFont typeface="Times" pitchFamily="-111" charset="0"/>
              <a:buChar char="•"/>
            </a:pPr>
            <a:endParaRPr lang="en-US" altLang="en-US" sz="1350" dirty="0">
              <a:solidFill>
                <a:srgbClr val="131313"/>
              </a:solidFill>
              <a:latin typeface="Verdana" pitchFamily="34" charset="0"/>
            </a:endParaRPr>
          </a:p>
          <a:p>
            <a:pPr marL="257175" indent="-257175">
              <a:spcBef>
                <a:spcPct val="20000"/>
              </a:spcBef>
            </a:pPr>
            <a:r>
              <a:rPr lang="en-US" altLang="en-US" sz="1400" dirty="0">
                <a:latin typeface="Verdana" pitchFamily="34" charset="0"/>
              </a:rPr>
              <a:t>CDC, MWWR 2011</a:t>
            </a:r>
          </a:p>
          <a:p>
            <a:pPr marL="257175" indent="-257175">
              <a:spcBef>
                <a:spcPct val="20000"/>
              </a:spcBef>
              <a:buFont typeface="Times" pitchFamily="-111" charset="0"/>
              <a:buChar char="•"/>
            </a:pPr>
            <a:endParaRPr lang="en-US" altLang="en-US" sz="1350" dirty="0">
              <a:solidFill>
                <a:srgbClr val="131313"/>
              </a:solidFill>
              <a:latin typeface="Verdana" pitchFamily="34" charset="0"/>
            </a:endParaRPr>
          </a:p>
          <a:p>
            <a:pPr marL="257175" indent="-257175">
              <a:spcBef>
                <a:spcPct val="20000"/>
              </a:spcBef>
              <a:buFont typeface="Times" pitchFamily="-111" charset="0"/>
              <a:buChar char="•"/>
            </a:pPr>
            <a:endParaRPr lang="en-US" altLang="en-US" sz="1500" dirty="0">
              <a:solidFill>
                <a:srgbClr val="131313"/>
              </a:solidFill>
              <a:latin typeface="Verdana" pitchFamily="34" charset="0"/>
            </a:endParaRPr>
          </a:p>
        </p:txBody>
      </p:sp>
    </p:spTree>
    <p:extLst>
      <p:ext uri="{BB962C8B-B14F-4D97-AF65-F5344CB8AC3E}">
        <p14:creationId xmlns:p14="http://schemas.microsoft.com/office/powerpoint/2010/main" val="665310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extLst/>
          </a:blip>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85346" y="609600"/>
            <a:ext cx="7765321" cy="970450"/>
          </a:xfrm>
        </p:spPr>
        <p:txBody>
          <a:bodyPr>
            <a:normAutofit/>
          </a:bodyPr>
          <a:lstStyle/>
          <a:p>
            <a:r>
              <a:rPr lang="en-US" dirty="0"/>
              <a:t>NAS Symptoms and Feeding</a:t>
            </a:r>
          </a:p>
        </p:txBody>
      </p:sp>
      <p:sp>
        <p:nvSpPr>
          <p:cNvPr id="6" name="Content Placeholder 5"/>
          <p:cNvSpPr>
            <a:spLocks noGrp="1"/>
          </p:cNvSpPr>
          <p:nvPr>
            <p:ph sz="quarter" idx="1"/>
          </p:nvPr>
        </p:nvSpPr>
        <p:spPr>
          <a:xfrm>
            <a:off x="685346" y="1732449"/>
            <a:ext cx="4159704" cy="4058751"/>
          </a:xfrm>
        </p:spPr>
        <p:txBody>
          <a:bodyPr anchor="ctr">
            <a:normAutofit/>
          </a:bodyPr>
          <a:lstStyle/>
          <a:p>
            <a:pPr>
              <a:buClr>
                <a:srgbClr val="D39A3F"/>
              </a:buClr>
            </a:pPr>
            <a:r>
              <a:rPr lang="en-US" dirty="0"/>
              <a:t>NAS severity increased by excess environmental stimulation and hunger</a:t>
            </a:r>
          </a:p>
          <a:p>
            <a:pPr>
              <a:buClr>
                <a:srgbClr val="D39A3F"/>
              </a:buClr>
            </a:pPr>
            <a:endParaRPr lang="en-US" dirty="0"/>
          </a:p>
          <a:p>
            <a:pPr>
              <a:buClr>
                <a:srgbClr val="D39A3F"/>
              </a:buClr>
            </a:pPr>
            <a:r>
              <a:rPr lang="en-US" dirty="0"/>
              <a:t>Increased stimulation increases GI problems</a:t>
            </a:r>
          </a:p>
          <a:p>
            <a:pPr>
              <a:buClr>
                <a:srgbClr val="D39A3F"/>
              </a:buClr>
            </a:pPr>
            <a:endParaRPr lang="en-US" dirty="0"/>
          </a:p>
          <a:p>
            <a:pPr>
              <a:buClr>
                <a:srgbClr val="D39A3F"/>
              </a:buClr>
            </a:pPr>
            <a:r>
              <a:rPr lang="en-US" dirty="0"/>
              <a:t>Therefore, low stimulation environment encouraged</a:t>
            </a:r>
          </a:p>
        </p:txBody>
      </p:sp>
      <p:pic>
        <p:nvPicPr>
          <p:cNvPr id="70" name="Picture 69">
            <a:extLst>
              <a:ext uri="{FF2B5EF4-FFF2-40B4-BE49-F238E27FC236}">
                <a16:creationId xmlns:a16="http://schemas.microsoft.com/office/drawing/2014/main" xmlns="" id="{AD661026-DE64-47F1-9F88-0847B5FB356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5200650" y="1998132"/>
            <a:ext cx="3250224" cy="3521077"/>
          </a:xfrm>
          <a:prstGeom prst="rect">
            <a:avLst/>
          </a:prstGeom>
        </p:spPr>
      </p:pic>
      <p:pic>
        <p:nvPicPr>
          <p:cNvPr id="27649" name="Picture 1"/>
          <p:cNvPicPr>
            <a:picLocks noChangeAspect="1" noChangeArrowheads="1"/>
          </p:cNvPicPr>
          <p:nvPr/>
        </p:nvPicPr>
        <p:blipFill rotWithShape="1">
          <a:blip r:embed="rId5" cstate="print"/>
          <a:srcRect l="34033" r="15428" b="-2"/>
          <a:stretch/>
        </p:blipFill>
        <p:spPr bwMode="auto">
          <a:xfrm>
            <a:off x="5299920" y="2132822"/>
            <a:ext cx="3049098" cy="3258006"/>
          </a:xfrm>
          <a:prstGeom prst="rect">
            <a:avLst/>
          </a:prstGeom>
          <a:noFill/>
        </p:spPr>
      </p:pic>
      <p:sp>
        <p:nvSpPr>
          <p:cNvPr id="2" name="Rectangle 1">
            <a:extLst>
              <a:ext uri="{FF2B5EF4-FFF2-40B4-BE49-F238E27FC236}">
                <a16:creationId xmlns:a16="http://schemas.microsoft.com/office/drawing/2014/main" xmlns="" id="{F23EC0FE-7AED-44D7-B3E4-72E1BDCD7F21}"/>
              </a:ext>
            </a:extLst>
          </p:cNvPr>
          <p:cNvSpPr/>
          <p:nvPr/>
        </p:nvSpPr>
        <p:spPr>
          <a:xfrm>
            <a:off x="2247274" y="5747617"/>
            <a:ext cx="4572000" cy="923330"/>
          </a:xfrm>
          <a:prstGeom prst="rect">
            <a:avLst/>
          </a:prstGeom>
        </p:spPr>
        <p:txBody>
          <a:bodyPr>
            <a:spAutoFit/>
          </a:bodyPr>
          <a:lstStyle/>
          <a:p>
            <a:pPr algn="ctr"/>
            <a:r>
              <a:rPr lang="en-US" dirty="0">
                <a:solidFill>
                  <a:schemeClr val="accent1"/>
                </a:solidFill>
              </a:rPr>
              <a:t>McGrath JM. Vermont Oxford, NAS Microlessons, Feeding and Nutritional Support: Engaging Families</a:t>
            </a:r>
          </a:p>
        </p:txBody>
      </p:sp>
    </p:spTree>
    <p:extLst>
      <p:ext uri="{BB962C8B-B14F-4D97-AF65-F5344CB8AC3E}">
        <p14:creationId xmlns:p14="http://schemas.microsoft.com/office/powerpoint/2010/main" val="3834064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image of breastfeeding newborn african american">
            <a:extLst>
              <a:ext uri="{FF2B5EF4-FFF2-40B4-BE49-F238E27FC236}">
                <a16:creationId xmlns:a16="http://schemas.microsoft.com/office/drawing/2014/main" xmlns="" id="{B60FF07F-0759-4FA2-B7A7-C45865ED60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92"/>
          <a:stretch/>
        </p:blipFill>
        <p:spPr bwMode="auto">
          <a:xfrm>
            <a:off x="1371600" y="5338207"/>
            <a:ext cx="1577951" cy="13450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02F4A821-995C-4518-AA8B-567DC1F11608}"/>
              </a:ext>
            </a:extLst>
          </p:cNvPr>
          <p:cNvSpPr>
            <a:spLocks noGrp="1"/>
          </p:cNvSpPr>
          <p:nvPr>
            <p:ph type="title"/>
          </p:nvPr>
        </p:nvSpPr>
        <p:spPr>
          <a:xfrm>
            <a:off x="175304" y="408840"/>
            <a:ext cx="8869166" cy="1136285"/>
          </a:xfrm>
          <a:ln w="38100">
            <a:solidFill>
              <a:schemeClr val="accent1"/>
            </a:solidFill>
          </a:ln>
        </p:spPr>
        <p:txBody>
          <a:bodyPr>
            <a:normAutofit fontScale="90000"/>
          </a:bodyPr>
          <a:lstStyle/>
          <a:p>
            <a:pPr algn="ctr"/>
            <a:r>
              <a:rPr lang="en-US" sz="2400" b="1" dirty="0">
                <a:solidFill>
                  <a:schemeClr val="accent2"/>
                </a:solidFill>
              </a:rPr>
              <a:t>Academy of Breastfeeding Medicine Clinical Protocol #21</a:t>
            </a:r>
            <a:br>
              <a:rPr lang="en-US" sz="2400" b="1" dirty="0">
                <a:solidFill>
                  <a:schemeClr val="accent2"/>
                </a:solidFill>
              </a:rPr>
            </a:br>
            <a:r>
              <a:rPr lang="en-US" sz="2400" b="1" u="sng" dirty="0"/>
              <a:t>Guidelines for Breastfeeding and Substance Use or Substance Use Disorder</a:t>
            </a:r>
            <a:r>
              <a:rPr lang="en-US" sz="2400" b="1" dirty="0"/>
              <a:t>, Revised 2015</a:t>
            </a:r>
            <a:endParaRPr lang="en-US" sz="2400" dirty="0"/>
          </a:p>
        </p:txBody>
      </p:sp>
      <p:sp>
        <p:nvSpPr>
          <p:cNvPr id="3" name="Content Placeholder 2">
            <a:extLst>
              <a:ext uri="{FF2B5EF4-FFF2-40B4-BE49-F238E27FC236}">
                <a16:creationId xmlns:a16="http://schemas.microsoft.com/office/drawing/2014/main" xmlns="" id="{B30D86DF-DD1D-4E85-A1E8-8862F425D8F2}"/>
              </a:ext>
            </a:extLst>
          </p:cNvPr>
          <p:cNvSpPr>
            <a:spLocks noGrp="1"/>
          </p:cNvSpPr>
          <p:nvPr>
            <p:ph idx="1"/>
          </p:nvPr>
        </p:nvSpPr>
        <p:spPr>
          <a:xfrm>
            <a:off x="6125968" y="2051899"/>
            <a:ext cx="2943545" cy="3880555"/>
          </a:xfrm>
        </p:spPr>
        <p:txBody>
          <a:bodyPr>
            <a:normAutofit/>
          </a:bodyPr>
          <a:lstStyle/>
          <a:p>
            <a:pPr marL="0" indent="0" algn="ctr">
              <a:buNone/>
            </a:pPr>
            <a:r>
              <a:rPr lang="en-US" sz="1800" b="1" dirty="0"/>
              <a:t>Case by Case</a:t>
            </a:r>
          </a:p>
          <a:p>
            <a:pPr marL="214313" indent="-214313">
              <a:buFont typeface="Wingdings" panose="05000000000000000000" pitchFamily="2" charset="2"/>
              <a:buChar char="Ø"/>
            </a:pPr>
            <a:r>
              <a:rPr lang="en-US" sz="1500" dirty="0">
                <a:solidFill>
                  <a:schemeClr val="accent2"/>
                </a:solidFill>
              </a:rPr>
              <a:t>Relapse in the 90-30 days prior to delivery, but screen negative in the last 30 days</a:t>
            </a:r>
          </a:p>
          <a:p>
            <a:pPr marL="214313" indent="-214313">
              <a:buFont typeface="Wingdings" panose="05000000000000000000" pitchFamily="2" charset="2"/>
              <a:buChar char="Ø"/>
            </a:pPr>
            <a:r>
              <a:rPr lang="en-US" sz="1500" dirty="0">
                <a:solidFill>
                  <a:schemeClr val="accent3"/>
                </a:solidFill>
              </a:rPr>
              <a:t>Use of other medications incompatible with lactation</a:t>
            </a:r>
          </a:p>
          <a:p>
            <a:pPr marL="214313" indent="-214313">
              <a:buFont typeface="Wingdings" panose="05000000000000000000" pitchFamily="2" charset="2"/>
              <a:buChar char="Ø"/>
            </a:pPr>
            <a:r>
              <a:rPr lang="en-US" sz="1500" dirty="0">
                <a:solidFill>
                  <a:schemeClr val="accent5"/>
                </a:solidFill>
              </a:rPr>
              <a:t>Started prenatal care and/or substance use treatment during or after the second trimester</a:t>
            </a:r>
          </a:p>
          <a:p>
            <a:pPr marL="214313" indent="-214313">
              <a:buFont typeface="Wingdings" panose="05000000000000000000" pitchFamily="2" charset="2"/>
              <a:buChar char="Ø"/>
            </a:pPr>
            <a:r>
              <a:rPr lang="en-US" sz="1500" dirty="0">
                <a:solidFill>
                  <a:schemeClr val="accent6"/>
                </a:solidFill>
              </a:rPr>
              <a:t>Sobriety in an inpatient setting only</a:t>
            </a:r>
          </a:p>
          <a:p>
            <a:endParaRPr lang="en-US" dirty="0"/>
          </a:p>
        </p:txBody>
      </p:sp>
      <p:sp>
        <p:nvSpPr>
          <p:cNvPr id="4" name="Content Placeholder 2">
            <a:extLst>
              <a:ext uri="{FF2B5EF4-FFF2-40B4-BE49-F238E27FC236}">
                <a16:creationId xmlns:a16="http://schemas.microsoft.com/office/drawing/2014/main" xmlns="" id="{D98151B4-90FB-4E17-93FE-12B1973F7C92}"/>
              </a:ext>
            </a:extLst>
          </p:cNvPr>
          <p:cNvSpPr txBox="1">
            <a:spLocks/>
          </p:cNvSpPr>
          <p:nvPr/>
        </p:nvSpPr>
        <p:spPr>
          <a:xfrm>
            <a:off x="3093807" y="1905000"/>
            <a:ext cx="3032161" cy="3667579"/>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Who Should NOT Breastfeed?</a:t>
            </a:r>
          </a:p>
          <a:p>
            <a:pPr>
              <a:buFont typeface="Wingdings" panose="05000000000000000000" pitchFamily="2" charset="2"/>
              <a:buChar char="Ø"/>
            </a:pPr>
            <a:r>
              <a:rPr lang="en-US" sz="1500" dirty="0">
                <a:solidFill>
                  <a:schemeClr val="accent1"/>
                </a:solidFill>
              </a:rPr>
              <a:t>No prenatal care</a:t>
            </a:r>
          </a:p>
          <a:p>
            <a:pPr>
              <a:buFont typeface="Wingdings" panose="05000000000000000000" pitchFamily="2" charset="2"/>
              <a:buChar char="Ø"/>
            </a:pPr>
            <a:r>
              <a:rPr lang="en-US" sz="1500" dirty="0">
                <a:solidFill>
                  <a:schemeClr val="accent2"/>
                </a:solidFill>
              </a:rPr>
              <a:t>Relapsed within 30 days of delivery</a:t>
            </a:r>
          </a:p>
          <a:p>
            <a:pPr>
              <a:buFont typeface="Wingdings" panose="05000000000000000000" pitchFamily="2" charset="2"/>
              <a:buChar char="Ø"/>
            </a:pPr>
            <a:r>
              <a:rPr lang="en-US" sz="1500" dirty="0">
                <a:solidFill>
                  <a:schemeClr val="accent3"/>
                </a:solidFill>
              </a:rPr>
              <a:t>Not willing to engage in treatment and/or will not give consent for communication among providers</a:t>
            </a:r>
          </a:p>
          <a:p>
            <a:pPr>
              <a:buFont typeface="Wingdings" panose="05000000000000000000" pitchFamily="2" charset="2"/>
              <a:buChar char="Ø"/>
            </a:pPr>
            <a:r>
              <a:rPr lang="en-US" sz="1500" dirty="0">
                <a:solidFill>
                  <a:schemeClr val="accent4"/>
                </a:solidFill>
              </a:rPr>
              <a:t>Positive UDS at time of delivery</a:t>
            </a:r>
          </a:p>
          <a:p>
            <a:pPr>
              <a:buFont typeface="Wingdings" panose="05000000000000000000" pitchFamily="2" charset="2"/>
              <a:buChar char="Ø"/>
            </a:pPr>
            <a:r>
              <a:rPr lang="en-US" sz="1500" dirty="0">
                <a:solidFill>
                  <a:schemeClr val="accent5"/>
                </a:solidFill>
              </a:rPr>
              <a:t>No plans for postpartum treatment or pediatric care</a:t>
            </a:r>
          </a:p>
          <a:p>
            <a:pPr>
              <a:buFont typeface="Wingdings" panose="05000000000000000000" pitchFamily="2" charset="2"/>
              <a:buChar char="Ø"/>
            </a:pPr>
            <a:r>
              <a:rPr lang="en-US" sz="1500" dirty="0">
                <a:solidFill>
                  <a:schemeClr val="accent6"/>
                </a:solidFill>
              </a:rPr>
              <a:t>Demonstrating behavioral qualities or other indicators of active use</a:t>
            </a:r>
          </a:p>
          <a:p>
            <a:endParaRPr lang="en-US" sz="2100" dirty="0"/>
          </a:p>
        </p:txBody>
      </p:sp>
      <p:sp>
        <p:nvSpPr>
          <p:cNvPr id="5" name="Content Placeholder 2">
            <a:extLst>
              <a:ext uri="{FF2B5EF4-FFF2-40B4-BE49-F238E27FC236}">
                <a16:creationId xmlns:a16="http://schemas.microsoft.com/office/drawing/2014/main" xmlns="" id="{3B59BAB7-0B98-4CAA-A611-5CDFEAF81E9A}"/>
              </a:ext>
            </a:extLst>
          </p:cNvPr>
          <p:cNvSpPr txBox="1">
            <a:spLocks/>
          </p:cNvSpPr>
          <p:nvPr/>
        </p:nvSpPr>
        <p:spPr>
          <a:xfrm>
            <a:off x="270051" y="1905000"/>
            <a:ext cx="2943545" cy="3766469"/>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Who Should Breastfeed?</a:t>
            </a:r>
          </a:p>
          <a:p>
            <a:pPr>
              <a:buFont typeface="Wingdings" panose="05000000000000000000" pitchFamily="2" charset="2"/>
              <a:buChar char="Ø"/>
            </a:pPr>
            <a:r>
              <a:rPr lang="en-US" sz="1500" dirty="0">
                <a:solidFill>
                  <a:schemeClr val="accent1"/>
                </a:solidFill>
              </a:rPr>
              <a:t>In substance abuse treatment and has given consent to communicate</a:t>
            </a:r>
          </a:p>
          <a:p>
            <a:pPr>
              <a:buFont typeface="Wingdings" panose="05000000000000000000" pitchFamily="2" charset="2"/>
              <a:buChar char="Ø"/>
            </a:pPr>
            <a:r>
              <a:rPr lang="en-US" sz="1500" dirty="0">
                <a:solidFill>
                  <a:schemeClr val="accent2"/>
                </a:solidFill>
              </a:rPr>
              <a:t>Counselors/Providers confirm sobriety</a:t>
            </a:r>
          </a:p>
          <a:p>
            <a:pPr>
              <a:buFont typeface="Wingdings" panose="05000000000000000000" pitchFamily="2" charset="2"/>
              <a:buChar char="Ø"/>
            </a:pPr>
            <a:r>
              <a:rPr lang="en-US" sz="1500" dirty="0">
                <a:solidFill>
                  <a:schemeClr val="accent3"/>
                </a:solidFill>
              </a:rPr>
              <a:t>Plan to continue treatment postpartum period</a:t>
            </a:r>
          </a:p>
          <a:p>
            <a:pPr>
              <a:buFont typeface="Wingdings" panose="05000000000000000000" pitchFamily="2" charset="2"/>
              <a:buChar char="Ø"/>
            </a:pPr>
            <a:r>
              <a:rPr lang="en-US" sz="1500" dirty="0">
                <a:solidFill>
                  <a:schemeClr val="accent4"/>
                </a:solidFill>
              </a:rPr>
              <a:t>UDS negative for 90 days prior to delivery and in an outpatient setting</a:t>
            </a:r>
          </a:p>
          <a:p>
            <a:pPr>
              <a:buFont typeface="Wingdings" panose="05000000000000000000" pitchFamily="2" charset="2"/>
              <a:buChar char="Ø"/>
            </a:pPr>
            <a:r>
              <a:rPr lang="en-US" sz="1500" dirty="0">
                <a:solidFill>
                  <a:schemeClr val="accent5"/>
                </a:solidFill>
              </a:rPr>
              <a:t>Negative UDS at time of delivery</a:t>
            </a:r>
          </a:p>
          <a:p>
            <a:pPr>
              <a:buFont typeface="Wingdings" panose="05000000000000000000" pitchFamily="2" charset="2"/>
              <a:buChar char="Ø"/>
            </a:pPr>
            <a:r>
              <a:rPr lang="en-US" sz="1500" dirty="0">
                <a:solidFill>
                  <a:schemeClr val="accent6"/>
                </a:solidFill>
              </a:rPr>
              <a:t>Received consistent prenatal care</a:t>
            </a:r>
          </a:p>
          <a:p>
            <a:endParaRPr lang="en-US" sz="2100" dirty="0"/>
          </a:p>
        </p:txBody>
      </p:sp>
      <p:pic>
        <p:nvPicPr>
          <p:cNvPr id="7" name="Picture 6">
            <a:extLst>
              <a:ext uri="{FF2B5EF4-FFF2-40B4-BE49-F238E27FC236}">
                <a16:creationId xmlns:a16="http://schemas.microsoft.com/office/drawing/2014/main" xmlns="" id="{DB380B31-76D5-4FCB-B0E6-EBC85DCACF4E}"/>
              </a:ext>
            </a:extLst>
          </p:cNvPr>
          <p:cNvPicPr>
            <a:picLocks noChangeAspect="1"/>
          </p:cNvPicPr>
          <p:nvPr/>
        </p:nvPicPr>
        <p:blipFill>
          <a:blip r:embed="rId4"/>
          <a:stretch>
            <a:fillRect/>
          </a:stretch>
        </p:blipFill>
        <p:spPr>
          <a:xfrm>
            <a:off x="4192610" y="5691769"/>
            <a:ext cx="954345" cy="991478"/>
          </a:xfrm>
          <a:prstGeom prst="rect">
            <a:avLst/>
          </a:prstGeom>
        </p:spPr>
      </p:pic>
    </p:spTree>
    <p:extLst>
      <p:ext uri="{BB962C8B-B14F-4D97-AF65-F5344CB8AC3E}">
        <p14:creationId xmlns:p14="http://schemas.microsoft.com/office/powerpoint/2010/main" val="4176642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28600"/>
            <a:ext cx="8229600" cy="1143000"/>
          </a:xfrm>
        </p:spPr>
        <p:txBody>
          <a:bodyPr>
            <a:normAutofit fontScale="90000"/>
          </a:bodyPr>
          <a:lstStyle/>
          <a:p>
            <a:pPr fontAlgn="auto">
              <a:spcAft>
                <a:spcPts val="0"/>
              </a:spcAft>
              <a:defRPr/>
            </a:pPr>
            <a:r>
              <a:rPr lang="en-US" dirty="0"/>
              <a:t>Breastfeeding and Methadone and Buprenorphine</a:t>
            </a:r>
          </a:p>
        </p:txBody>
      </p:sp>
      <p:sp>
        <p:nvSpPr>
          <p:cNvPr id="63490" name="Rectangle 3"/>
          <p:cNvSpPr>
            <a:spLocks noGrp="1" noChangeArrowheads="1"/>
          </p:cNvSpPr>
          <p:nvPr>
            <p:ph idx="1"/>
          </p:nvPr>
        </p:nvSpPr>
        <p:spPr>
          <a:xfrm>
            <a:off x="762000" y="1481138"/>
            <a:ext cx="7696200" cy="3929062"/>
          </a:xfrm>
        </p:spPr>
        <p:txBody>
          <a:bodyPr>
            <a:normAutofit/>
          </a:bodyPr>
          <a:lstStyle/>
          <a:p>
            <a:pPr>
              <a:lnSpc>
                <a:spcPct val="90000"/>
              </a:lnSpc>
            </a:pPr>
            <a:r>
              <a:rPr lang="en-US" sz="2400" dirty="0"/>
              <a:t>AAP considers methadone and buprenorphine as compatible with breastfeeding regardless of dose</a:t>
            </a:r>
          </a:p>
          <a:p>
            <a:pPr>
              <a:lnSpc>
                <a:spcPct val="90000"/>
              </a:lnSpc>
              <a:buNone/>
            </a:pPr>
            <a:endParaRPr lang="en-US" sz="2400" dirty="0"/>
          </a:p>
          <a:p>
            <a:pPr>
              <a:lnSpc>
                <a:spcPct val="90000"/>
              </a:lnSpc>
            </a:pPr>
            <a:r>
              <a:rPr lang="en-US" sz="2400" dirty="0"/>
              <a:t>124 women receiving opioid maintenance</a:t>
            </a:r>
          </a:p>
          <a:p>
            <a:pPr lvl="1">
              <a:lnSpc>
                <a:spcPct val="90000"/>
              </a:lnSpc>
            </a:pPr>
            <a:r>
              <a:rPr lang="en-US" sz="2400" dirty="0"/>
              <a:t>Breastfeeding reduced the need for withdrawal treatment in opioid-exposed infants on opioid maintenance therapy (53% vs 80%)</a:t>
            </a:r>
          </a:p>
          <a:p>
            <a:pPr lvl="1">
              <a:lnSpc>
                <a:spcPct val="90000"/>
              </a:lnSpc>
            </a:pPr>
            <a:r>
              <a:rPr lang="en-US" sz="2400" dirty="0"/>
              <a:t>Infants on BMT and MMT who breastfed had shorter treatment for NAS</a:t>
            </a:r>
          </a:p>
        </p:txBody>
      </p:sp>
      <p:sp>
        <p:nvSpPr>
          <p:cNvPr id="4" name="TextBox 3"/>
          <p:cNvSpPr txBox="1"/>
          <p:nvPr/>
        </p:nvSpPr>
        <p:spPr>
          <a:xfrm>
            <a:off x="914400" y="5715000"/>
            <a:ext cx="7010400" cy="707886"/>
          </a:xfrm>
          <a:prstGeom prst="rect">
            <a:avLst/>
          </a:prstGeom>
          <a:solidFill>
            <a:schemeClr val="bg1"/>
          </a:solidFill>
        </p:spPr>
        <p:txBody>
          <a:bodyPr wrap="square" rtlCol="0">
            <a:spAutoFit/>
          </a:bodyPr>
          <a:lstStyle/>
          <a:p>
            <a:pPr algn="ctr"/>
            <a:r>
              <a:rPr lang="en-US" sz="2000" dirty="0" err="1">
                <a:solidFill>
                  <a:schemeClr val="accent1"/>
                </a:solidFill>
              </a:rPr>
              <a:t>Welle-Strande</a:t>
            </a:r>
            <a:r>
              <a:rPr lang="en-US" sz="2000" dirty="0">
                <a:solidFill>
                  <a:schemeClr val="accent1"/>
                </a:solidFill>
              </a:rPr>
              <a:t>, GK, et al. </a:t>
            </a:r>
            <a:r>
              <a:rPr lang="en-US" sz="2000" dirty="0" err="1">
                <a:solidFill>
                  <a:schemeClr val="accent1"/>
                </a:solidFill>
              </a:rPr>
              <a:t>Acta</a:t>
            </a:r>
            <a:r>
              <a:rPr lang="en-US" sz="2000" dirty="0">
                <a:solidFill>
                  <a:schemeClr val="accent1"/>
                </a:solidFill>
              </a:rPr>
              <a:t> </a:t>
            </a:r>
            <a:r>
              <a:rPr lang="en-US" sz="2000" dirty="0" err="1">
                <a:solidFill>
                  <a:schemeClr val="accent1"/>
                </a:solidFill>
              </a:rPr>
              <a:t>Paediatrica</a:t>
            </a:r>
            <a:r>
              <a:rPr lang="en-US" sz="2000" dirty="0">
                <a:solidFill>
                  <a:schemeClr val="accent1"/>
                </a:solidFill>
              </a:rPr>
              <a:t> 2013;102:1060-6</a:t>
            </a:r>
          </a:p>
          <a:p>
            <a:pPr algn="ctr"/>
            <a:endParaRPr lang="en-US" sz="2000" dirty="0">
              <a:solidFill>
                <a:schemeClr val="accent5"/>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9F2733A-02A5-4E8C-83AE-4716D096A1CC}"/>
              </a:ext>
            </a:extLst>
          </p:cNvPr>
          <p:cNvSpPr>
            <a:spLocks noGrp="1"/>
          </p:cNvSpPr>
          <p:nvPr>
            <p:ph type="title"/>
          </p:nvPr>
        </p:nvSpPr>
        <p:spPr>
          <a:xfrm>
            <a:off x="4736287" y="533400"/>
            <a:ext cx="3996680" cy="974761"/>
          </a:xfrm>
        </p:spPr>
        <p:txBody>
          <a:bodyPr>
            <a:normAutofit fontScale="90000"/>
          </a:bodyPr>
          <a:lstStyle/>
          <a:p>
            <a:pPr algn="ctr"/>
            <a:r>
              <a:rPr lang="en-US" b="1" dirty="0"/>
              <a:t>How much is really in that milk?</a:t>
            </a:r>
            <a:br>
              <a:rPr lang="en-US" b="1" dirty="0"/>
            </a:br>
            <a:r>
              <a:rPr lang="en-US" sz="750" b="1" dirty="0"/>
              <a:t> </a:t>
            </a:r>
            <a:r>
              <a:rPr lang="en-US" dirty="0"/>
              <a:t/>
            </a:r>
            <a:br>
              <a:rPr lang="en-US" dirty="0"/>
            </a:br>
            <a:endParaRPr lang="en-US" sz="2000" dirty="0"/>
          </a:p>
        </p:txBody>
      </p:sp>
      <p:pic>
        <p:nvPicPr>
          <p:cNvPr id="4" name="Content Placeholder 3">
            <a:extLst>
              <a:ext uri="{FF2B5EF4-FFF2-40B4-BE49-F238E27FC236}">
                <a16:creationId xmlns:a16="http://schemas.microsoft.com/office/drawing/2014/main" xmlns="" id="{FDA426B6-1ECF-4ECB-9B53-456D49F08A97}"/>
              </a:ext>
            </a:extLst>
          </p:cNvPr>
          <p:cNvPicPr>
            <a:picLocks noGrp="1" noChangeAspect="1"/>
          </p:cNvPicPr>
          <p:nvPr>
            <p:ph idx="1"/>
          </p:nvPr>
        </p:nvPicPr>
        <p:blipFill>
          <a:blip r:embed="rId3"/>
          <a:stretch>
            <a:fillRect/>
          </a:stretch>
        </p:blipFill>
        <p:spPr>
          <a:xfrm>
            <a:off x="130933" y="533400"/>
            <a:ext cx="4108509" cy="5255345"/>
          </a:xfrm>
          <a:prstGeom prst="rect">
            <a:avLst/>
          </a:prstGeom>
        </p:spPr>
      </p:pic>
      <p:graphicFrame>
        <p:nvGraphicFramePr>
          <p:cNvPr id="5" name="Diagram 4">
            <a:extLst>
              <a:ext uri="{FF2B5EF4-FFF2-40B4-BE49-F238E27FC236}">
                <a16:creationId xmlns:a16="http://schemas.microsoft.com/office/drawing/2014/main" xmlns="" id="{DE834E5C-0D6D-43CB-B16D-328A4447A08C}"/>
              </a:ext>
            </a:extLst>
          </p:cNvPr>
          <p:cNvGraphicFramePr/>
          <p:nvPr>
            <p:extLst>
              <p:ext uri="{D42A27DB-BD31-4B8C-83A1-F6EECF244321}">
                <p14:modId xmlns:p14="http://schemas.microsoft.com/office/powerpoint/2010/main" val="58034684"/>
              </p:ext>
            </p:extLst>
          </p:nvPr>
        </p:nvGraphicFramePr>
        <p:xfrm>
          <a:off x="4431942" y="1658089"/>
          <a:ext cx="460537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a:extLst>
              <a:ext uri="{FF2B5EF4-FFF2-40B4-BE49-F238E27FC236}">
                <a16:creationId xmlns:a16="http://schemas.microsoft.com/office/drawing/2014/main" xmlns="" id="{CA980FB1-FCE8-4739-A19B-A5F303A1EFAA}"/>
              </a:ext>
            </a:extLst>
          </p:cNvPr>
          <p:cNvCxnSpPr>
            <a:cxnSpLocks/>
          </p:cNvCxnSpPr>
          <p:nvPr/>
        </p:nvCxnSpPr>
        <p:spPr>
          <a:xfrm>
            <a:off x="4162004" y="1034580"/>
            <a:ext cx="12368" cy="4754165"/>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ADC528CF-0607-49C8-B934-B4DEE32AAB07}"/>
              </a:ext>
            </a:extLst>
          </p:cNvPr>
          <p:cNvSpPr txBox="1"/>
          <p:nvPr/>
        </p:nvSpPr>
        <p:spPr>
          <a:xfrm>
            <a:off x="2174796" y="6001434"/>
            <a:ext cx="5754096" cy="646331"/>
          </a:xfrm>
          <a:prstGeom prst="rect">
            <a:avLst/>
          </a:prstGeom>
          <a:noFill/>
        </p:spPr>
        <p:txBody>
          <a:bodyPr wrap="square" rtlCol="0">
            <a:spAutoFit/>
          </a:bodyPr>
          <a:lstStyle/>
          <a:p>
            <a:r>
              <a:rPr lang="en-US" dirty="0"/>
              <a:t>Hale, T. W., &amp; Rowe, H. E. (2016). </a:t>
            </a:r>
            <a:r>
              <a:rPr lang="en-US" i="1" dirty="0"/>
              <a:t>Medications and Mothers' Milk 2017</a:t>
            </a:r>
            <a:r>
              <a:rPr lang="en-US" dirty="0"/>
              <a:t>. Springer Publishing Company.</a:t>
            </a:r>
          </a:p>
        </p:txBody>
      </p:sp>
    </p:spTree>
    <p:extLst>
      <p:ext uri="{BB962C8B-B14F-4D97-AF65-F5344CB8AC3E}">
        <p14:creationId xmlns:p14="http://schemas.microsoft.com/office/powerpoint/2010/main" val="4218473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7960"/>
            <a:ext cx="7886700" cy="236519"/>
          </a:xfrm>
        </p:spPr>
        <p:txBody>
          <a:bodyPr>
            <a:normAutofit fontScale="90000"/>
          </a:bodyPr>
          <a:lstStyle/>
          <a:p>
            <a:pPr algn="ctr"/>
            <a:r>
              <a:rPr lang="en-US" b="1" dirty="0"/>
              <a:t>Why is the Mom-Baby Relationship Important?</a:t>
            </a:r>
          </a:p>
        </p:txBody>
      </p:sp>
      <p:pic>
        <p:nvPicPr>
          <p:cNvPr id="4" name="Picture 2" descr="Newborn, Baby, Mother, Adorable, Sweet"/>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7778" r="27778"/>
          <a:stretch>
            <a:fillRect/>
          </a:stretch>
        </p:blipFill>
        <p:spPr bwMode="auto">
          <a:xfrm>
            <a:off x="457201" y="1479254"/>
            <a:ext cx="3031958" cy="42144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274609463"/>
              </p:ext>
            </p:extLst>
          </p:nvPr>
        </p:nvGraphicFramePr>
        <p:xfrm>
          <a:off x="3596878" y="1479255"/>
          <a:ext cx="5547122" cy="4214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253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9053B-B12D-49B2-82FB-7407CCDD4129}"/>
              </a:ext>
            </a:extLst>
          </p:cNvPr>
          <p:cNvSpPr>
            <a:spLocks noGrp="1"/>
          </p:cNvSpPr>
          <p:nvPr>
            <p:ph type="title"/>
          </p:nvPr>
        </p:nvSpPr>
        <p:spPr>
          <a:xfrm>
            <a:off x="689339" y="388053"/>
            <a:ext cx="7765322" cy="970450"/>
          </a:xfrm>
        </p:spPr>
        <p:txBody>
          <a:bodyPr>
            <a:normAutofit fontScale="90000"/>
          </a:bodyPr>
          <a:lstStyle/>
          <a:p>
            <a:pPr algn="ctr"/>
            <a:r>
              <a:rPr lang="en-US" b="1" dirty="0">
                <a:solidFill>
                  <a:schemeClr val="accent5"/>
                </a:solidFill>
              </a:rPr>
              <a:t>Breastfeeding is important – but not always easy </a:t>
            </a:r>
          </a:p>
        </p:txBody>
      </p:sp>
      <p:sp>
        <p:nvSpPr>
          <p:cNvPr id="3" name="Text Placeholder 2">
            <a:extLst>
              <a:ext uri="{FF2B5EF4-FFF2-40B4-BE49-F238E27FC236}">
                <a16:creationId xmlns:a16="http://schemas.microsoft.com/office/drawing/2014/main" xmlns="" id="{BE3E235A-C6B7-422F-A238-5D74A3997EC2}"/>
              </a:ext>
            </a:extLst>
          </p:cNvPr>
          <p:cNvSpPr>
            <a:spLocks noGrp="1"/>
          </p:cNvSpPr>
          <p:nvPr>
            <p:ph type="body" idx="1"/>
          </p:nvPr>
        </p:nvSpPr>
        <p:spPr>
          <a:xfrm>
            <a:off x="685807" y="2495102"/>
            <a:ext cx="3809993" cy="711648"/>
          </a:xfrm>
          <a:solidFill>
            <a:schemeClr val="accent4"/>
          </a:solidFill>
        </p:spPr>
        <p:txBody>
          <a:bodyPr>
            <a:noAutofit/>
          </a:bodyPr>
          <a:lstStyle/>
          <a:p>
            <a:pPr algn="ctr"/>
            <a:r>
              <a:rPr lang="en-US" dirty="0">
                <a:solidFill>
                  <a:schemeClr val="bg1"/>
                </a:solidFill>
              </a:rPr>
              <a:t>Set Realistic Expectations</a:t>
            </a:r>
          </a:p>
        </p:txBody>
      </p:sp>
      <p:sp>
        <p:nvSpPr>
          <p:cNvPr id="4" name="Content Placeholder 3">
            <a:extLst>
              <a:ext uri="{FF2B5EF4-FFF2-40B4-BE49-F238E27FC236}">
                <a16:creationId xmlns:a16="http://schemas.microsoft.com/office/drawing/2014/main" xmlns="" id="{2D013ED3-4941-4212-8AF9-F37F517E9034}"/>
              </a:ext>
            </a:extLst>
          </p:cNvPr>
          <p:cNvSpPr>
            <a:spLocks noGrp="1"/>
          </p:cNvSpPr>
          <p:nvPr>
            <p:ph sz="half" idx="2"/>
          </p:nvPr>
        </p:nvSpPr>
        <p:spPr>
          <a:xfrm>
            <a:off x="629842" y="3297422"/>
            <a:ext cx="3868340" cy="2202075"/>
          </a:xfrm>
        </p:spPr>
        <p:txBody>
          <a:bodyPr>
            <a:noAutofit/>
          </a:bodyPr>
          <a:lstStyle/>
          <a:p>
            <a:r>
              <a:rPr lang="en-US" dirty="0">
                <a:solidFill>
                  <a:schemeClr val="accent4"/>
                </a:solidFill>
              </a:rPr>
              <a:t>It can, and does work for many.</a:t>
            </a:r>
          </a:p>
          <a:p>
            <a:r>
              <a:rPr lang="en-US" dirty="0">
                <a:solidFill>
                  <a:schemeClr val="accent4"/>
                </a:solidFill>
              </a:rPr>
              <a:t>It can be stressful under any circumstances.</a:t>
            </a:r>
          </a:p>
          <a:p>
            <a:r>
              <a:rPr lang="en-US" dirty="0">
                <a:solidFill>
                  <a:schemeClr val="accent4"/>
                </a:solidFill>
              </a:rPr>
              <a:t>It does not have to be “all or nothing”.</a:t>
            </a:r>
          </a:p>
          <a:p>
            <a:r>
              <a:rPr lang="en-US" dirty="0">
                <a:solidFill>
                  <a:schemeClr val="accent4"/>
                </a:solidFill>
              </a:rPr>
              <a:t>Breastfeeding is part of a number of non-pharmacologic measures.</a:t>
            </a:r>
          </a:p>
        </p:txBody>
      </p:sp>
      <p:sp>
        <p:nvSpPr>
          <p:cNvPr id="5" name="Text Placeholder 4">
            <a:extLst>
              <a:ext uri="{FF2B5EF4-FFF2-40B4-BE49-F238E27FC236}">
                <a16:creationId xmlns:a16="http://schemas.microsoft.com/office/drawing/2014/main" xmlns="" id="{785573BB-19A4-4528-8C70-B8D1375993FD}"/>
              </a:ext>
            </a:extLst>
          </p:cNvPr>
          <p:cNvSpPr>
            <a:spLocks noGrp="1"/>
          </p:cNvSpPr>
          <p:nvPr>
            <p:ph type="body" sz="quarter" idx="3"/>
          </p:nvPr>
        </p:nvSpPr>
        <p:spPr>
          <a:xfrm>
            <a:off x="4670173" y="2495102"/>
            <a:ext cx="3829050" cy="711648"/>
          </a:xfrm>
          <a:solidFill>
            <a:schemeClr val="accent6"/>
          </a:solidFill>
        </p:spPr>
        <p:txBody>
          <a:bodyPr>
            <a:normAutofit/>
          </a:bodyPr>
          <a:lstStyle/>
          <a:p>
            <a:pPr algn="ctr"/>
            <a:r>
              <a:rPr lang="en-US" dirty="0">
                <a:solidFill>
                  <a:schemeClr val="bg1"/>
                </a:solidFill>
              </a:rPr>
              <a:t>“No Failure Zone”</a:t>
            </a:r>
          </a:p>
        </p:txBody>
      </p:sp>
      <p:sp>
        <p:nvSpPr>
          <p:cNvPr id="6" name="Content Placeholder 5">
            <a:extLst>
              <a:ext uri="{FF2B5EF4-FFF2-40B4-BE49-F238E27FC236}">
                <a16:creationId xmlns:a16="http://schemas.microsoft.com/office/drawing/2014/main" xmlns="" id="{8C982215-E5A9-4C1E-A829-A35ED4CF9930}"/>
              </a:ext>
            </a:extLst>
          </p:cNvPr>
          <p:cNvSpPr>
            <a:spLocks noGrp="1"/>
          </p:cNvSpPr>
          <p:nvPr>
            <p:ph sz="quarter" idx="4"/>
          </p:nvPr>
        </p:nvSpPr>
        <p:spPr>
          <a:xfrm>
            <a:off x="4629150" y="3297422"/>
            <a:ext cx="3887391" cy="2202075"/>
          </a:xfrm>
        </p:spPr>
        <p:txBody>
          <a:bodyPr>
            <a:normAutofit/>
          </a:bodyPr>
          <a:lstStyle/>
          <a:p>
            <a:r>
              <a:rPr lang="en-US" dirty="0">
                <a:solidFill>
                  <a:schemeClr val="accent6"/>
                </a:solidFill>
              </a:rPr>
              <a:t>Every effort to positively parent should be encouraged, supported, and congratulated.</a:t>
            </a:r>
          </a:p>
          <a:p>
            <a:r>
              <a:rPr lang="en-US" dirty="0">
                <a:solidFill>
                  <a:schemeClr val="accent6"/>
                </a:solidFill>
              </a:rPr>
              <a:t>Help moms identify the successes. </a:t>
            </a:r>
          </a:p>
        </p:txBody>
      </p:sp>
    </p:spTree>
    <p:extLst>
      <p:ext uri="{BB962C8B-B14F-4D97-AF65-F5344CB8AC3E}">
        <p14:creationId xmlns:p14="http://schemas.microsoft.com/office/powerpoint/2010/main" val="3166098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5BC9893-3629-4BA2-8753-03E2F05C99D1}"/>
              </a:ext>
            </a:extLst>
          </p:cNvPr>
          <p:cNvGraphicFramePr>
            <a:graphicFrameLocks noGrp="1"/>
          </p:cNvGraphicFramePr>
          <p:nvPr>
            <p:ph idx="1"/>
            <p:extLst>
              <p:ext uri="{D42A27DB-BD31-4B8C-83A1-F6EECF244321}">
                <p14:modId xmlns:p14="http://schemas.microsoft.com/office/powerpoint/2010/main" val="2809379562"/>
              </p:ext>
            </p:extLst>
          </p:nvPr>
        </p:nvGraphicFramePr>
        <p:xfrm>
          <a:off x="228600" y="106777"/>
          <a:ext cx="8686800" cy="6088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xmlns="" id="{2A2AB145-DB8B-4308-A5CC-A92566DFC284}"/>
              </a:ext>
            </a:extLst>
          </p:cNvPr>
          <p:cNvSpPr txBox="1"/>
          <p:nvPr/>
        </p:nvSpPr>
        <p:spPr>
          <a:xfrm>
            <a:off x="152400" y="6228003"/>
            <a:ext cx="9302749" cy="523220"/>
          </a:xfrm>
          <a:prstGeom prst="rect">
            <a:avLst/>
          </a:prstGeom>
          <a:noFill/>
        </p:spPr>
        <p:txBody>
          <a:bodyPr wrap="square" rtlCol="0">
            <a:spAutoFit/>
          </a:bodyPr>
          <a:lstStyle/>
          <a:p>
            <a:r>
              <a:rPr lang="en-US" sz="1400" dirty="0"/>
              <a:t>The Center for the Study of Social Policy. (2017). </a:t>
            </a:r>
            <a:r>
              <a:rPr lang="en-US" sz="1400" i="1" dirty="0"/>
              <a:t>Strengthening Families: A Protective Factors Framework</a:t>
            </a:r>
            <a:r>
              <a:rPr lang="en-US" sz="1400" dirty="0"/>
              <a:t>. Retrieved from https://www.cssp.org/young-children-their-families/strengtheningfamilies/about#state-strengthening-families-partners</a:t>
            </a:r>
          </a:p>
        </p:txBody>
      </p:sp>
      <p:sp>
        <p:nvSpPr>
          <p:cNvPr id="3" name="Slide Number Placeholder 2">
            <a:extLst>
              <a:ext uri="{FF2B5EF4-FFF2-40B4-BE49-F238E27FC236}">
                <a16:creationId xmlns:a16="http://schemas.microsoft.com/office/drawing/2014/main" xmlns="" id="{3ABCDAEB-6B22-47BC-B480-B098027E6A70}"/>
              </a:ext>
            </a:extLst>
          </p:cNvPr>
          <p:cNvSpPr>
            <a:spLocks noGrp="1"/>
          </p:cNvSpPr>
          <p:nvPr>
            <p:ph type="sldNum" sz="quarter" idx="12"/>
          </p:nvPr>
        </p:nvSpPr>
        <p:spPr/>
        <p:txBody>
          <a:bodyPr/>
          <a:lstStyle/>
          <a:p>
            <a:fld id="{95E8C139-CDBD-441C-BEBA-8369F1A29C9E}" type="slidenum">
              <a:rPr lang="en-US" sz="1500"/>
              <a:t>46</a:t>
            </a:fld>
            <a:endParaRPr lang="en-US" sz="1500" dirty="0"/>
          </a:p>
        </p:txBody>
      </p:sp>
    </p:spTree>
    <p:extLst>
      <p:ext uri="{BB962C8B-B14F-4D97-AF65-F5344CB8AC3E}">
        <p14:creationId xmlns:p14="http://schemas.microsoft.com/office/powerpoint/2010/main" val="361308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1752"/>
            <a:ext cx="9143999" cy="970450"/>
          </a:xfrm>
        </p:spPr>
        <p:txBody>
          <a:bodyPr>
            <a:noAutofit/>
          </a:bodyPr>
          <a:lstStyle/>
          <a:p>
            <a:r>
              <a:rPr lang="en-US" sz="3600" dirty="0"/>
              <a:t>Weighing the trade-offs </a:t>
            </a:r>
            <a:br>
              <a:rPr lang="en-US" sz="3600" dirty="0"/>
            </a:br>
            <a:r>
              <a:rPr lang="en-US" sz="3600" b="1" dirty="0"/>
              <a:t>Is the Risk of not breastfeeding too high?</a:t>
            </a:r>
          </a:p>
        </p:txBody>
      </p:sp>
      <p:graphicFrame>
        <p:nvGraphicFramePr>
          <p:cNvPr id="6" name="Diagram 5"/>
          <p:cNvGraphicFramePr/>
          <p:nvPr>
            <p:extLst>
              <p:ext uri="{D42A27DB-BD31-4B8C-83A1-F6EECF244321}">
                <p14:modId xmlns:p14="http://schemas.microsoft.com/office/powerpoint/2010/main" val="3848480223"/>
              </p:ext>
            </p:extLst>
          </p:nvPr>
        </p:nvGraphicFramePr>
        <p:xfrm>
          <a:off x="381000" y="1398756"/>
          <a:ext cx="8534400" cy="4087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5692456" y="3508096"/>
            <a:ext cx="2537144" cy="221485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r>
              <a:rPr lang="en-US" b="1" dirty="0"/>
              <a:t>No breast-feeding:</a:t>
            </a:r>
          </a:p>
          <a:p>
            <a:pPr marL="257175" indent="-257175">
              <a:buFont typeface="Wingdings" panose="05000000000000000000" pitchFamily="2" charset="2"/>
              <a:buChar char="§"/>
            </a:pPr>
            <a:r>
              <a:rPr lang="en-US" sz="1500" b="1" dirty="0"/>
              <a:t>Less skin-to-skin</a:t>
            </a:r>
          </a:p>
          <a:p>
            <a:pPr marL="257175" indent="-257175">
              <a:buFont typeface="Wingdings" panose="05000000000000000000" pitchFamily="2" charset="2"/>
              <a:buChar char="§"/>
            </a:pPr>
            <a:r>
              <a:rPr lang="en-US" sz="1500" b="1" dirty="0"/>
              <a:t>No assurance of  time with mom</a:t>
            </a:r>
          </a:p>
          <a:p>
            <a:pPr algn="ctr"/>
            <a:endParaRPr lang="en-US" sz="1350" dirty="0"/>
          </a:p>
          <a:p>
            <a:pPr algn="ctr"/>
            <a:endParaRPr lang="en-US" sz="1350" dirty="0"/>
          </a:p>
        </p:txBody>
      </p:sp>
      <p:sp>
        <p:nvSpPr>
          <p:cNvPr id="4" name="Isosceles Triangle 3"/>
          <p:cNvSpPr/>
          <p:nvPr/>
        </p:nvSpPr>
        <p:spPr>
          <a:xfrm>
            <a:off x="3567702" y="4717765"/>
            <a:ext cx="1078786" cy="1190580"/>
          </a:xfrm>
          <a:prstGeom prst="triangle">
            <a:avLst>
              <a:gd name="adj" fmla="val 51424"/>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Connector 7"/>
          <p:cNvCxnSpPr>
            <a:cxnSpLocks/>
          </p:cNvCxnSpPr>
          <p:nvPr/>
        </p:nvCxnSpPr>
        <p:spPr>
          <a:xfrm>
            <a:off x="1017142" y="3456933"/>
            <a:ext cx="6175198" cy="2486025"/>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05565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Conclusions, Treatment Options for Opioid Addiction in Pregnancy</a:t>
            </a:r>
          </a:p>
        </p:txBody>
      </p:sp>
      <p:sp>
        <p:nvSpPr>
          <p:cNvPr id="3" name="Content Placeholder 2"/>
          <p:cNvSpPr>
            <a:spLocks noGrp="1"/>
          </p:cNvSpPr>
          <p:nvPr>
            <p:ph idx="1"/>
          </p:nvPr>
        </p:nvSpPr>
        <p:spPr>
          <a:xfrm>
            <a:off x="699201" y="1752600"/>
            <a:ext cx="7934992" cy="3962400"/>
          </a:xfrm>
        </p:spPr>
        <p:txBody>
          <a:bodyPr>
            <a:noAutofit/>
          </a:bodyPr>
          <a:lstStyle/>
          <a:p>
            <a:r>
              <a:rPr lang="en-US" sz="2400" dirty="0"/>
              <a:t>Opioid replacement medication is the standard of care</a:t>
            </a:r>
          </a:p>
          <a:p>
            <a:r>
              <a:rPr lang="en-US" sz="2400" dirty="0"/>
              <a:t>Methadone is still considered the first line, only FDA approved medication for narcotic replacement therapy in pregnancy, but buprenorphine is an excellent alternative, even as a first line</a:t>
            </a:r>
          </a:p>
          <a:p>
            <a:r>
              <a:rPr lang="en-US" sz="2400" dirty="0"/>
              <a:t>Care for this population requires a multidisciplinary approach</a:t>
            </a:r>
          </a:p>
          <a:p>
            <a:r>
              <a:rPr lang="en-US" sz="2400" dirty="0"/>
              <a:t>Breast-feeding should be encouraged in women abstinent from illicit opioids</a:t>
            </a:r>
          </a:p>
        </p:txBody>
      </p:sp>
    </p:spTree>
    <p:extLst>
      <p:ext uri="{BB962C8B-B14F-4D97-AF65-F5344CB8AC3E}">
        <p14:creationId xmlns:p14="http://schemas.microsoft.com/office/powerpoint/2010/main" val="882018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p:cNvPicPr>
            <a:picLocks noChangeAspect="1" noChangeArrowheads="1"/>
          </p:cNvPicPr>
          <p:nvPr/>
        </p:nvPicPr>
        <p:blipFill>
          <a:blip r:embed="rId2" cstate="print"/>
          <a:srcRect/>
          <a:stretch>
            <a:fillRect/>
          </a:stretch>
        </p:blipFill>
        <p:spPr bwMode="auto">
          <a:xfrm>
            <a:off x="736600" y="342900"/>
            <a:ext cx="3835400" cy="5753100"/>
          </a:xfrm>
          <a:prstGeom prst="rect">
            <a:avLst/>
          </a:prstGeom>
          <a:noFill/>
        </p:spPr>
      </p:pic>
      <p:pic>
        <p:nvPicPr>
          <p:cNvPr id="3" name="Picture 6" descr="http://t3.gstatic.com/images?q=tbn:ANd9GcQ2VYDWW37U_LUnrhV0AvmuIqgTZcheb70tBgjOmXdNzDPYzH4Agg"/>
          <p:cNvPicPr>
            <a:picLocks noChangeAspect="1" noChangeArrowheads="1"/>
          </p:cNvPicPr>
          <p:nvPr/>
        </p:nvPicPr>
        <p:blipFill>
          <a:blip r:embed="rId3" cstate="print"/>
          <a:srcRect/>
          <a:stretch>
            <a:fillRect/>
          </a:stretch>
        </p:blipFill>
        <p:spPr bwMode="auto">
          <a:xfrm>
            <a:off x="4800600" y="533400"/>
            <a:ext cx="4063218" cy="3071039"/>
          </a:xfrm>
          <a:prstGeom prst="rect">
            <a:avLst/>
          </a:prstGeom>
          <a:noFill/>
        </p:spPr>
      </p:pic>
      <p:sp>
        <p:nvSpPr>
          <p:cNvPr id="2" name="Rectangle 1">
            <a:extLst>
              <a:ext uri="{FF2B5EF4-FFF2-40B4-BE49-F238E27FC236}">
                <a16:creationId xmlns:a16="http://schemas.microsoft.com/office/drawing/2014/main" xmlns="" id="{F90F36CD-B510-4298-B0E7-F5A294C0F338}"/>
              </a:ext>
            </a:extLst>
          </p:cNvPr>
          <p:cNvSpPr/>
          <p:nvPr/>
        </p:nvSpPr>
        <p:spPr>
          <a:xfrm>
            <a:off x="4546209" y="3962400"/>
            <a:ext cx="4572000" cy="646331"/>
          </a:xfrm>
          <a:prstGeom prst="rect">
            <a:avLst/>
          </a:prstGeom>
        </p:spPr>
        <p:txBody>
          <a:bodyPr>
            <a:spAutoFit/>
          </a:bodyPr>
          <a:lstStyle/>
          <a:p>
            <a:pPr algn="ctr"/>
            <a:r>
              <a:rPr lang="en-US" dirty="0"/>
              <a:t>Thank You from WISH (Women and Infants Substance Use Help) Center</a:t>
            </a:r>
          </a:p>
        </p:txBody>
      </p:sp>
      <p:sp>
        <p:nvSpPr>
          <p:cNvPr id="4" name="Rectangle 3">
            <a:extLst>
              <a:ext uri="{FF2B5EF4-FFF2-40B4-BE49-F238E27FC236}">
                <a16:creationId xmlns:a16="http://schemas.microsoft.com/office/drawing/2014/main" xmlns="" id="{21D4EE21-ECCF-4B45-A81E-071955761D9E}"/>
              </a:ext>
            </a:extLst>
          </p:cNvPr>
          <p:cNvSpPr/>
          <p:nvPr/>
        </p:nvSpPr>
        <p:spPr>
          <a:xfrm>
            <a:off x="5638800" y="4966692"/>
            <a:ext cx="2362200" cy="523220"/>
          </a:xfrm>
          <a:prstGeom prst="rect">
            <a:avLst/>
          </a:prstGeom>
        </p:spPr>
        <p:txBody>
          <a:bodyPr wrap="square">
            <a:spAutoFit/>
          </a:bodyPr>
          <a:lstStyle/>
          <a:p>
            <a:r>
              <a:rPr lang="en-US" sz="2800" dirty="0">
                <a:solidFill>
                  <a:schemeClr val="accent1"/>
                </a:solidFill>
              </a:rPr>
              <a:t>314 768-8230</a:t>
            </a:r>
          </a:p>
        </p:txBody>
      </p:sp>
    </p:spTree>
    <p:extLst>
      <p:ext uri="{BB962C8B-B14F-4D97-AF65-F5344CB8AC3E}">
        <p14:creationId xmlns:p14="http://schemas.microsoft.com/office/powerpoint/2010/main" val="1546404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2"/>
          <p:cNvPicPr>
            <a:picLocks noChangeAspect="1"/>
          </p:cNvPicPr>
          <p:nvPr/>
        </p:nvPicPr>
        <p:blipFill>
          <a:blip r:embed="rId2" cstate="print"/>
          <a:srcRect/>
          <a:stretch>
            <a:fillRect/>
          </a:stretch>
        </p:blipFill>
        <p:spPr bwMode="auto">
          <a:xfrm>
            <a:off x="452072" y="762000"/>
            <a:ext cx="8300203" cy="5577847"/>
          </a:xfrm>
          <a:prstGeom prst="rect">
            <a:avLst/>
          </a:prstGeom>
          <a:noFill/>
          <a:ln w="9525">
            <a:noFill/>
            <a:miter lim="800000"/>
            <a:headEnd/>
            <a:tailEnd/>
          </a:ln>
        </p:spPr>
      </p:pic>
      <p:sp>
        <p:nvSpPr>
          <p:cNvPr id="2" name="TextBox 1">
            <a:extLst>
              <a:ext uri="{FF2B5EF4-FFF2-40B4-BE49-F238E27FC236}">
                <a16:creationId xmlns:a16="http://schemas.microsoft.com/office/drawing/2014/main" xmlns="" id="{16C9DDE9-7793-404E-8630-51C6FF5FD8AF}"/>
              </a:ext>
            </a:extLst>
          </p:cNvPr>
          <p:cNvSpPr txBox="1"/>
          <p:nvPr/>
        </p:nvSpPr>
        <p:spPr>
          <a:xfrm>
            <a:off x="3272459" y="2385392"/>
            <a:ext cx="3190461" cy="2215991"/>
          </a:xfrm>
          <a:prstGeom prst="rect">
            <a:avLst/>
          </a:prstGeom>
          <a:solidFill>
            <a:schemeClr val="bg1"/>
          </a:solidFill>
        </p:spPr>
        <p:txBody>
          <a:bodyPr wrap="square" rtlCol="0">
            <a:spAutoFit/>
          </a:bodyPr>
          <a:lstStyle/>
          <a:p>
            <a:pPr>
              <a:spcBef>
                <a:spcPct val="0"/>
              </a:spcBef>
            </a:pPr>
            <a:r>
              <a:rPr lang="en-US" altLang="en-US" sz="2400" dirty="0"/>
              <a:t>64,400 overdose deaths in 2016</a:t>
            </a:r>
          </a:p>
          <a:p>
            <a:pPr lvl="1">
              <a:spcBef>
                <a:spcPct val="0"/>
              </a:spcBef>
            </a:pPr>
            <a:r>
              <a:rPr lang="en-US" altLang="en-US" dirty="0"/>
              <a:t>42,249 with any opioid</a:t>
            </a:r>
          </a:p>
          <a:p>
            <a:pPr lvl="1">
              <a:spcBef>
                <a:spcPct val="0"/>
              </a:spcBef>
            </a:pPr>
            <a:r>
              <a:rPr lang="en-US" altLang="en-US" dirty="0"/>
              <a:t>15,469 with heroin</a:t>
            </a:r>
          </a:p>
          <a:p>
            <a:pPr lvl="1">
              <a:spcBef>
                <a:spcPct val="0"/>
              </a:spcBef>
            </a:pPr>
            <a:r>
              <a:rPr lang="en-US" altLang="en-US" dirty="0">
                <a:solidFill>
                  <a:srgbClr val="FF0000"/>
                </a:solidFill>
              </a:rPr>
              <a:t>33,900 with natural and synthetic opioids (except methadone)</a:t>
            </a:r>
          </a:p>
        </p:txBody>
      </p:sp>
    </p:spTree>
    <p:extLst>
      <p:ext uri="{BB962C8B-B14F-4D97-AF65-F5344CB8AC3E}">
        <p14:creationId xmlns:p14="http://schemas.microsoft.com/office/powerpoint/2010/main" val="11226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28" y="152400"/>
            <a:ext cx="7055380" cy="1400530"/>
          </a:xfrm>
        </p:spPr>
        <p:txBody>
          <a:bodyPr/>
          <a:lstStyle/>
          <a:p>
            <a:r>
              <a:rPr lang="en-US" dirty="0"/>
              <a:t>Why are people dying?</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1066800"/>
            <a:ext cx="6207490" cy="349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xmlns="" id="{20D18925-1651-45E4-921B-73302C8D7D4A}"/>
              </a:ext>
            </a:extLst>
          </p:cNvPr>
          <p:cNvPicPr>
            <a:picLocks noChangeAspect="1"/>
          </p:cNvPicPr>
          <p:nvPr/>
        </p:nvPicPr>
        <p:blipFill>
          <a:blip r:embed="rId3"/>
          <a:stretch>
            <a:fillRect/>
          </a:stretch>
        </p:blipFill>
        <p:spPr>
          <a:xfrm>
            <a:off x="7924800" y="1347998"/>
            <a:ext cx="1015072" cy="1010500"/>
          </a:xfrm>
          <a:prstGeom prst="rect">
            <a:avLst/>
          </a:prstGeom>
        </p:spPr>
      </p:pic>
      <p:pic>
        <p:nvPicPr>
          <p:cNvPr id="5" name="Picture 4">
            <a:extLst>
              <a:ext uri="{FF2B5EF4-FFF2-40B4-BE49-F238E27FC236}">
                <a16:creationId xmlns:a16="http://schemas.microsoft.com/office/drawing/2014/main" xmlns="" id="{606DC87C-0721-4F33-866C-CED5F86F9B35}"/>
              </a:ext>
            </a:extLst>
          </p:cNvPr>
          <p:cNvPicPr>
            <a:picLocks noChangeAspect="1"/>
          </p:cNvPicPr>
          <p:nvPr/>
        </p:nvPicPr>
        <p:blipFill>
          <a:blip r:embed="rId4"/>
          <a:stretch>
            <a:fillRect/>
          </a:stretch>
        </p:blipFill>
        <p:spPr>
          <a:xfrm>
            <a:off x="5562600" y="3733800"/>
            <a:ext cx="2982659" cy="2667000"/>
          </a:xfrm>
          <a:prstGeom prst="rect">
            <a:avLst/>
          </a:prstGeom>
        </p:spPr>
      </p:pic>
      <p:sp>
        <p:nvSpPr>
          <p:cNvPr id="6" name="TextBox 5">
            <a:extLst>
              <a:ext uri="{FF2B5EF4-FFF2-40B4-BE49-F238E27FC236}">
                <a16:creationId xmlns:a16="http://schemas.microsoft.com/office/drawing/2014/main" xmlns="" id="{68E7B9D8-3408-4E6E-A32C-35E71139D5B1}"/>
              </a:ext>
            </a:extLst>
          </p:cNvPr>
          <p:cNvSpPr txBox="1"/>
          <p:nvPr/>
        </p:nvSpPr>
        <p:spPr>
          <a:xfrm>
            <a:off x="2971800" y="5105400"/>
            <a:ext cx="2982659" cy="584775"/>
          </a:xfrm>
          <a:prstGeom prst="rect">
            <a:avLst/>
          </a:prstGeom>
          <a:noFill/>
        </p:spPr>
        <p:txBody>
          <a:bodyPr wrap="square" rtlCol="0">
            <a:spAutoFit/>
          </a:bodyPr>
          <a:lstStyle/>
          <a:p>
            <a:r>
              <a:rPr lang="en-US" sz="3200" dirty="0"/>
              <a:t>Lethal doses</a:t>
            </a:r>
          </a:p>
        </p:txBody>
      </p:sp>
    </p:spTree>
    <p:extLst>
      <p:ext uri="{BB962C8B-B14F-4D97-AF65-F5344CB8AC3E}">
        <p14:creationId xmlns:p14="http://schemas.microsoft.com/office/powerpoint/2010/main" val="16936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Drug Overdose Death Rate in Comparison</a:t>
            </a:r>
          </a:p>
        </p:txBody>
      </p:sp>
      <p:pic>
        <p:nvPicPr>
          <p:cNvPr id="1026" name="Picture 2"/>
          <p:cNvPicPr>
            <a:picLocks noChangeAspect="1" noChangeArrowheads="1"/>
          </p:cNvPicPr>
          <p:nvPr/>
        </p:nvPicPr>
        <p:blipFill>
          <a:blip r:embed="rId2" cstate="print"/>
          <a:srcRect/>
          <a:stretch>
            <a:fillRect/>
          </a:stretch>
        </p:blipFill>
        <p:spPr bwMode="auto">
          <a:xfrm>
            <a:off x="1447800" y="1905000"/>
            <a:ext cx="5846475" cy="410222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9587" y="6172200"/>
            <a:ext cx="1876425" cy="33337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7372350" y="5638800"/>
            <a:ext cx="1571625" cy="219075"/>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3482873" y="6238874"/>
            <a:ext cx="5210175" cy="200025"/>
          </a:xfrm>
          <a:prstGeom prst="rect">
            <a:avLst/>
          </a:prstGeom>
          <a:noFill/>
          <a:ln w="9525">
            <a:noFill/>
            <a:miter lim="800000"/>
            <a:headEnd/>
            <a:tailEnd/>
          </a:ln>
        </p:spPr>
      </p:pic>
    </p:spTree>
    <p:extLst>
      <p:ext uri="{BB962C8B-B14F-4D97-AF65-F5344CB8AC3E}">
        <p14:creationId xmlns:p14="http://schemas.microsoft.com/office/powerpoint/2010/main" val="3703951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E0CFFF9-C852-49DD-857F-387696F01B32}"/>
              </a:ext>
            </a:extLst>
          </p:cNvPr>
          <p:cNvPicPr>
            <a:picLocks noChangeAspect="1"/>
          </p:cNvPicPr>
          <p:nvPr/>
        </p:nvPicPr>
        <p:blipFill>
          <a:blip r:embed="rId3"/>
          <a:stretch>
            <a:fillRect/>
          </a:stretch>
        </p:blipFill>
        <p:spPr>
          <a:xfrm>
            <a:off x="1447800" y="3881005"/>
            <a:ext cx="6737684" cy="1371600"/>
          </a:xfrm>
          <a:prstGeom prst="rect">
            <a:avLst/>
          </a:prstGeom>
        </p:spPr>
      </p:pic>
      <p:pic>
        <p:nvPicPr>
          <p:cNvPr id="3" name="Picture 2">
            <a:extLst>
              <a:ext uri="{FF2B5EF4-FFF2-40B4-BE49-F238E27FC236}">
                <a16:creationId xmlns:a16="http://schemas.microsoft.com/office/drawing/2014/main" xmlns="" id="{71856147-7155-4420-8DA6-E287C0C7CE03}"/>
              </a:ext>
            </a:extLst>
          </p:cNvPr>
          <p:cNvPicPr>
            <a:picLocks noChangeAspect="1"/>
          </p:cNvPicPr>
          <p:nvPr/>
        </p:nvPicPr>
        <p:blipFill>
          <a:blip r:embed="rId4"/>
          <a:stretch>
            <a:fillRect/>
          </a:stretch>
        </p:blipFill>
        <p:spPr>
          <a:xfrm>
            <a:off x="1600200" y="1544782"/>
            <a:ext cx="6462936" cy="1310987"/>
          </a:xfrm>
          <a:prstGeom prst="rect">
            <a:avLst/>
          </a:prstGeom>
        </p:spPr>
      </p:pic>
      <p:sp>
        <p:nvSpPr>
          <p:cNvPr id="4" name="Title 3">
            <a:extLst>
              <a:ext uri="{FF2B5EF4-FFF2-40B4-BE49-F238E27FC236}">
                <a16:creationId xmlns:a16="http://schemas.microsoft.com/office/drawing/2014/main" xmlns="" id="{79BD7204-4BF3-4E3C-B9FB-DB2752C18F49}"/>
              </a:ext>
            </a:extLst>
          </p:cNvPr>
          <p:cNvSpPr>
            <a:spLocks noGrp="1"/>
          </p:cNvSpPr>
          <p:nvPr>
            <p:ph type="title"/>
          </p:nvPr>
        </p:nvSpPr>
        <p:spPr/>
        <p:txBody>
          <a:bodyPr/>
          <a:lstStyle/>
          <a:p>
            <a:r>
              <a:rPr lang="en-US" dirty="0"/>
              <a:t>Missouri Opioid Deaths in 2017</a:t>
            </a:r>
          </a:p>
        </p:txBody>
      </p:sp>
      <p:sp>
        <p:nvSpPr>
          <p:cNvPr id="5" name="Rectangle 4">
            <a:extLst>
              <a:ext uri="{FF2B5EF4-FFF2-40B4-BE49-F238E27FC236}">
                <a16:creationId xmlns:a16="http://schemas.microsoft.com/office/drawing/2014/main" xmlns="" id="{51B5EDF4-C852-4D72-A0D2-6AAF543654CF}"/>
              </a:ext>
            </a:extLst>
          </p:cNvPr>
          <p:cNvSpPr/>
          <p:nvPr/>
        </p:nvSpPr>
        <p:spPr>
          <a:xfrm>
            <a:off x="1409700" y="5816176"/>
            <a:ext cx="6324600" cy="461665"/>
          </a:xfrm>
          <a:prstGeom prst="rect">
            <a:avLst/>
          </a:prstGeom>
        </p:spPr>
        <p:txBody>
          <a:bodyPr wrap="square">
            <a:spAutoFit/>
          </a:bodyPr>
          <a:lstStyle/>
          <a:p>
            <a:r>
              <a:rPr lang="en-US" dirty="0"/>
              <a:t>https://health.mo.gov/data/opioids/index.php#data</a:t>
            </a:r>
          </a:p>
        </p:txBody>
      </p:sp>
    </p:spTree>
    <p:extLst>
      <p:ext uri="{BB962C8B-B14F-4D97-AF65-F5344CB8AC3E}">
        <p14:creationId xmlns:p14="http://schemas.microsoft.com/office/powerpoint/2010/main" val="91879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Opioid Use Disorder at Delivery, 1999-2014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404133" cy="3942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772400" y="2061029"/>
            <a:ext cx="685800" cy="369332"/>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1066800" y="6248400"/>
            <a:ext cx="6858000" cy="381000"/>
          </a:xfrm>
          <a:prstGeom prst="rect">
            <a:avLst/>
          </a:prstGeom>
          <a:noFill/>
        </p:spPr>
        <p:txBody>
          <a:bodyPr wrap="square" rtlCol="0">
            <a:spAutoFit/>
          </a:bodyPr>
          <a:lstStyle/>
          <a:p>
            <a:r>
              <a:rPr lang="en-US" dirty="0"/>
              <a:t>Haight SC, </a:t>
            </a:r>
            <a:r>
              <a:rPr lang="en-US" dirty="0" err="1"/>
              <a:t>Ko</a:t>
            </a:r>
            <a:r>
              <a:rPr lang="en-US" dirty="0"/>
              <a:t> JY, et al. MMWR August 10, 2018;67(31);845-9</a:t>
            </a:r>
          </a:p>
        </p:txBody>
      </p:sp>
    </p:spTree>
    <p:extLst>
      <p:ext uri="{BB962C8B-B14F-4D97-AF65-F5344CB8AC3E}">
        <p14:creationId xmlns:p14="http://schemas.microsoft.com/office/powerpoint/2010/main" val="9346080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3571</Words>
  <Application>Microsoft Office PowerPoint</Application>
  <PresentationFormat>On-screen Show (4:3)</PresentationFormat>
  <Paragraphs>649</Paragraphs>
  <Slides>49</Slides>
  <Notes>35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Slate</vt:lpstr>
      <vt:lpstr>Understanding Treatment of Narcotic Addiction in Pregnancy and the Role of Breastfeeding in Assisted Recovery</vt:lpstr>
      <vt:lpstr>PowerPoint Presentation</vt:lpstr>
      <vt:lpstr>2017 Opioid Addiction in the US</vt:lpstr>
      <vt:lpstr>Prescription opioids: 1999-2010</vt:lpstr>
      <vt:lpstr>PowerPoint Presentation</vt:lpstr>
      <vt:lpstr>Why are people dying?</vt:lpstr>
      <vt:lpstr>Drug Overdose Death Rate in Comparison</vt:lpstr>
      <vt:lpstr>Missouri Opioid Deaths in 2017</vt:lpstr>
      <vt:lpstr>Opioid Use Disorder at Delivery, 1999-2014</vt:lpstr>
      <vt:lpstr>Increasing Incidence of NAS in US NICUs</vt:lpstr>
      <vt:lpstr>PowerPoint Presentation</vt:lpstr>
      <vt:lpstr>PowerPoint Presentation</vt:lpstr>
      <vt:lpstr> </vt:lpstr>
      <vt:lpstr>Common Narcotic Agonists and Antagonists</vt:lpstr>
      <vt:lpstr>Medical Complications of Maternal Opioid Use</vt:lpstr>
      <vt:lpstr>Prenatal Opioid Abuse or Dependence and Obstetric Outcomes: 2007-2011 (Nationwide Inpatient Sample)</vt:lpstr>
      <vt:lpstr>Neonatal Abstinence Syndrome</vt:lpstr>
      <vt:lpstr>Criteria for Diagnosing Substance Use Disorders: DSM V</vt:lpstr>
      <vt:lpstr>PowerPoint Presentation</vt:lpstr>
      <vt:lpstr>PowerPoint Presentation</vt:lpstr>
      <vt:lpstr>Medication First Model – Why?</vt:lpstr>
      <vt:lpstr>PowerPoint Presentation</vt:lpstr>
      <vt:lpstr>Alternative Treatments for Narcotic Addiction</vt:lpstr>
      <vt:lpstr>PowerPoint Presentation</vt:lpstr>
      <vt:lpstr>Methadone </vt:lpstr>
      <vt:lpstr>Buprenorphine  </vt:lpstr>
      <vt:lpstr>Pregnancy Benefits of Methadone or Buprenorphine Maintenance </vt:lpstr>
      <vt:lpstr>PowerPoint Presentation</vt:lpstr>
      <vt:lpstr>Pharmacokinetics of Methadone Altered by Pregnancy </vt:lpstr>
      <vt:lpstr>Methadone Vs Buprenorphine</vt:lpstr>
      <vt:lpstr>Methadone Vs Buprenorphine</vt:lpstr>
      <vt:lpstr>Other Factors to Consider for Methadone versus Buprenorphine</vt:lpstr>
      <vt:lpstr>Neonatal Abstinence After Methadone or Buprenorphine Exposure</vt:lpstr>
      <vt:lpstr>Retrospective Methadone v. Buprenorphine: Newborn Outcomes</vt:lpstr>
      <vt:lpstr>Treatment of Addiction in Pregnancy</vt:lpstr>
      <vt:lpstr>OUD: Prenatal Care (1)</vt:lpstr>
      <vt:lpstr>OUD: Prenatal Care (2)</vt:lpstr>
      <vt:lpstr>Post-Partum</vt:lpstr>
      <vt:lpstr>Neonatal Abstinence Syndrome</vt:lpstr>
      <vt:lpstr>NAS Symptoms and Feeding</vt:lpstr>
      <vt:lpstr>Academy of Breastfeeding Medicine Clinical Protocol #21 Guidelines for Breastfeeding and Substance Use or Substance Use Disorder, Revised 2015</vt:lpstr>
      <vt:lpstr>Breastfeeding and Methadone and Buprenorphine</vt:lpstr>
      <vt:lpstr>How much is really in that milk?   </vt:lpstr>
      <vt:lpstr>Why is the Mom-Baby Relationship Important?</vt:lpstr>
      <vt:lpstr>Breastfeeding is important – but not always easy </vt:lpstr>
      <vt:lpstr>PowerPoint Presentation</vt:lpstr>
      <vt:lpstr>Weighing the trade-offs  Is the Risk of not breastfeeding too high?</vt:lpstr>
      <vt:lpstr>Conclusions, Treatment Options for Opioid Addiction in Pregnancy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Treatment of Narcotic Addiction in Pregnancy and the Role of Breastfeeding in Assisted Recovery</dc:title>
  <dc:creator>Jaye Shyken</dc:creator>
  <cp:lastModifiedBy>Jaye Shyken</cp:lastModifiedBy>
  <cp:revision>9</cp:revision>
  <dcterms:created xsi:type="dcterms:W3CDTF">2018-09-27T03:17:11Z</dcterms:created>
  <dcterms:modified xsi:type="dcterms:W3CDTF">2018-09-27T22:47:54Z</dcterms:modified>
</cp:coreProperties>
</file>