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73" r:id="rId4"/>
    <p:sldId id="275" r:id="rId5"/>
    <p:sldId id="276" r:id="rId6"/>
    <p:sldId id="274" r:id="rId7"/>
    <p:sldId id="277" r:id="rId8"/>
    <p:sldId id="258" r:id="rId9"/>
    <p:sldId id="259" r:id="rId10"/>
    <p:sldId id="261" r:id="rId11"/>
    <p:sldId id="271" r:id="rId12"/>
    <p:sldId id="272" r:id="rId13"/>
    <p:sldId id="262" r:id="rId14"/>
    <p:sldId id="282" r:id="rId15"/>
    <p:sldId id="263" r:id="rId16"/>
    <p:sldId id="264" r:id="rId17"/>
    <p:sldId id="265" r:id="rId18"/>
    <p:sldId id="266" r:id="rId19"/>
    <p:sldId id="278" r:id="rId20"/>
    <p:sldId id="267" r:id="rId21"/>
    <p:sldId id="268" r:id="rId22"/>
    <p:sldId id="269" r:id="rId23"/>
    <p:sldId id="270" r:id="rId24"/>
    <p:sldId id="260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D4CC3D-E237-49AE-B8E3-C75CFBBF644F}" type="datetimeFigureOut">
              <a:rPr lang="en-US" smtClean="0"/>
              <a:pPr/>
              <a:t>10/14/2012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93E93-3AF3-448F-BFAF-25FA88F31D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2320FA-9337-44A3-B7BC-35056726C079}" type="slidenum">
              <a:rPr lang="en-US" smtClean="0">
                <a:latin typeface="Arial" pitchFamily="34" charset="0"/>
              </a:rPr>
              <a:pPr/>
              <a:t>11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Role modeling is a key factor for parental influences over children’s eating and activity habits.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8FCE92-BDC9-4776-A325-62356DCD2CBC}" type="slidenum">
              <a:rPr lang="en-US" smtClean="0">
                <a:latin typeface="Arial" pitchFamily="34" charset="0"/>
              </a:rPr>
              <a:pPr/>
              <a:t>13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1D04-50D3-43A6-99EA-432591EC57A0}" type="datetimeFigureOut">
              <a:rPr lang="en-US" smtClean="0"/>
              <a:pPr/>
              <a:t>10/14/2012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FF659-B03C-43F0-9DF4-C5619A49B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1D04-50D3-43A6-99EA-432591EC57A0}" type="datetimeFigureOut">
              <a:rPr lang="en-US" smtClean="0"/>
              <a:pPr/>
              <a:t>10/14/2012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FF659-B03C-43F0-9DF4-C5619A49B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1D04-50D3-43A6-99EA-432591EC57A0}" type="datetimeFigureOut">
              <a:rPr lang="en-US" smtClean="0"/>
              <a:pPr/>
              <a:t>10/14/2012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FF659-B03C-43F0-9DF4-C5619A49B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tx2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1D04-50D3-43A6-99EA-432591EC57A0}" type="datetimeFigureOut">
              <a:rPr lang="en-US" smtClean="0"/>
              <a:pPr/>
              <a:t>10/14/2012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FF659-B03C-43F0-9DF4-C5619A49BEB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TF030M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67600" y="5410200"/>
            <a:ext cx="1424524" cy="1219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1D04-50D3-43A6-99EA-432591EC57A0}" type="datetimeFigureOut">
              <a:rPr lang="en-US" smtClean="0"/>
              <a:pPr/>
              <a:t>10/14/2012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FF659-B03C-43F0-9DF4-C5619A49B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1D04-50D3-43A6-99EA-432591EC57A0}" type="datetimeFigureOut">
              <a:rPr lang="en-US" smtClean="0"/>
              <a:pPr/>
              <a:t>10/14/2012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FF659-B03C-43F0-9DF4-C5619A49B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1D04-50D3-43A6-99EA-432591EC57A0}" type="datetimeFigureOut">
              <a:rPr lang="en-US" smtClean="0"/>
              <a:pPr/>
              <a:t>10/14/2012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FF659-B03C-43F0-9DF4-C5619A49B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1D04-50D3-43A6-99EA-432591EC57A0}" type="datetimeFigureOut">
              <a:rPr lang="en-US" smtClean="0"/>
              <a:pPr/>
              <a:t>10/14/2012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FF659-B03C-43F0-9DF4-C5619A49B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1D04-50D3-43A6-99EA-432591EC57A0}" type="datetimeFigureOut">
              <a:rPr lang="en-US" smtClean="0"/>
              <a:pPr/>
              <a:t>10/14/2012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FF659-B03C-43F0-9DF4-C5619A49B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1D04-50D3-43A6-99EA-432591EC57A0}" type="datetimeFigureOut">
              <a:rPr lang="en-US" smtClean="0"/>
              <a:pPr/>
              <a:t>10/14/2012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FF659-B03C-43F0-9DF4-C5619A49B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1D04-50D3-43A6-99EA-432591EC57A0}" type="datetimeFigureOut">
              <a:rPr lang="en-US" smtClean="0"/>
              <a:pPr/>
              <a:t>10/14/2012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FF659-B03C-43F0-9DF4-C5619A49B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A1D04-50D3-43A6-99EA-432591EC57A0}" type="datetimeFigureOut">
              <a:rPr lang="en-US" smtClean="0"/>
              <a:pPr/>
              <a:t>10/14/2012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FF659-B03C-43F0-9DF4-C5619A49B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981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Feeding Young Children: The Good, the Bad and the Picky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1447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Jamie Stang, PhD, MPH, RD, LN</a:t>
            </a:r>
          </a:p>
          <a:p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School of Public Health</a:t>
            </a:r>
          </a:p>
          <a:p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University of Minnesota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3962400"/>
            <a:ext cx="2590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681" y="4038600"/>
            <a:ext cx="2503132" cy="2580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4267200"/>
            <a:ext cx="3200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3600" dirty="0" smtClean="0"/>
              <a:t>Causes of Eating  Behavior Challenges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1"/>
            <a:ext cx="8229600" cy="4876800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    The family environment is most influential among young children</a:t>
            </a:r>
          </a:p>
          <a:p>
            <a:pPr lvl="1" eaLnBrk="1" hangingPunct="1"/>
            <a:r>
              <a:rPr lang="en-US" dirty="0" smtClean="0"/>
              <a:t>Peer influences become more important as children age</a:t>
            </a:r>
          </a:p>
          <a:p>
            <a:pPr lvl="1" eaLnBrk="1" hangingPunct="1"/>
            <a:r>
              <a:rPr lang="en-US" dirty="0" smtClean="0"/>
              <a:t>Education and child care settings also important</a:t>
            </a:r>
          </a:p>
          <a:p>
            <a:pPr lvl="1" eaLnBrk="1" hangingPunct="1"/>
            <a:endParaRPr lang="en-US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7030A0"/>
                </a:solidFill>
              </a:rPr>
              <a:t>Modeling of behaviors, setting and enforcing rules/limits and provide access to healthy foods and beverages is important at all ages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Parental Influences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371600"/>
            <a:ext cx="8574088" cy="47609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Parental and family influences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Wingdings 3" pitchFamily="18" charset="2"/>
              </a:rPr>
              <a:t> family time and faster paced lifestyles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sym typeface="Wingdings 3" pitchFamily="18" charset="2"/>
              </a:rPr>
              <a:t>&gt; 70% of mothers work outside the home</a:t>
            </a:r>
          </a:p>
          <a:p>
            <a:pPr lvl="3">
              <a:lnSpc>
                <a:spcPct val="90000"/>
              </a:lnSpc>
            </a:pPr>
            <a:r>
              <a:rPr lang="en-US" sz="1800" dirty="0" smtClean="0">
                <a:sym typeface="Wingdings 3" pitchFamily="18" charset="2"/>
              </a:rPr>
              <a:t>&gt;60% of 2-parent households, &gt; 70% of single parent households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sym typeface="Wingdings 3" pitchFamily="18" charset="2"/>
              </a:rPr>
              <a:t>&gt; 30% of children eat meals with family/friends and &gt; 40% eat meals at childcare each day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sym typeface="Wingdings 3" pitchFamily="18" charset="2"/>
              </a:rPr>
              <a:t>&gt; 40% of food spending is on food prepared outside of the home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Attitudes towards eating and activity</a:t>
            </a:r>
            <a:endParaRPr lang="en-US" sz="2000" dirty="0" smtClean="0"/>
          </a:p>
          <a:p>
            <a:pPr lvl="2">
              <a:lnSpc>
                <a:spcPct val="90000"/>
              </a:lnSpc>
            </a:pPr>
            <a:r>
              <a:rPr lang="en-US" sz="2000" dirty="0" smtClean="0"/>
              <a:t>Role modeling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Who determines what is eaten?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Children determine what is eaten at home 50% of the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Food preferences of kids are more likely to influence what is eaten then parental food preferences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Who Determines What is Eaten?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153400" cy="31242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Children and adolescents determine</a:t>
            </a:r>
          </a:p>
          <a:p>
            <a:pPr lvl="1" eaLnBrk="1" hangingPunct="1"/>
            <a:r>
              <a:rPr lang="en-US" sz="2400" dirty="0" smtClean="0"/>
              <a:t>78% of fast food restaurant choices</a:t>
            </a:r>
          </a:p>
          <a:p>
            <a:pPr lvl="1" eaLnBrk="1" hangingPunct="1"/>
            <a:r>
              <a:rPr lang="en-US" sz="2400" dirty="0" smtClean="0"/>
              <a:t>55% of all restaurant choices</a:t>
            </a:r>
          </a:p>
          <a:p>
            <a:pPr lvl="1" eaLnBrk="1" hangingPunct="1"/>
            <a:r>
              <a:rPr lang="en-US" sz="2400" dirty="0" smtClean="0"/>
              <a:t>50% of choices of foods served in homes</a:t>
            </a:r>
          </a:p>
          <a:p>
            <a:pPr lvl="1" eaLnBrk="1" hangingPunct="1"/>
            <a:r>
              <a:rPr lang="en-US" sz="2400" dirty="0" smtClean="0"/>
              <a:t>31% of choices of brands of foods purchased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838200" y="4191000"/>
            <a:ext cx="7315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800" dirty="0">
                <a:solidFill>
                  <a:srgbClr val="7030A0"/>
                </a:solidFill>
              </a:rPr>
              <a:t>Parents cited children’s influence as being most important factor in choosing snack foods and restaurants 3 times as often as they </a:t>
            </a:r>
            <a:r>
              <a:rPr lang="en-US" sz="2800" dirty="0" smtClean="0">
                <a:solidFill>
                  <a:srgbClr val="7030A0"/>
                </a:solidFill>
              </a:rPr>
              <a:t>cited     parental </a:t>
            </a:r>
            <a:r>
              <a:rPr lang="en-US" sz="2800" dirty="0">
                <a:solidFill>
                  <a:srgbClr val="7030A0"/>
                </a:solidFill>
              </a:rPr>
              <a:t>influence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Parental Influence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95400" y="1371600"/>
            <a:ext cx="7659688" cy="4760913"/>
          </a:xfrm>
        </p:spPr>
        <p:txBody>
          <a:bodyPr>
            <a:normAutofit fontScale="92500" lnSpcReduction="10000"/>
          </a:bodyPr>
          <a:lstStyle/>
          <a:p>
            <a:pPr marL="320040" indent="-320040" eaLnBrk="1" fontAlgn="auto" hangingPunct="1">
              <a:spcAft>
                <a:spcPts val="1200"/>
              </a:spcAft>
              <a:buNone/>
              <a:defRPr/>
            </a:pPr>
            <a:r>
              <a:rPr lang="en-US" sz="3000" dirty="0" smtClean="0"/>
              <a:t>Parenting Style</a:t>
            </a:r>
          </a:p>
          <a:p>
            <a:pPr marL="640080" lvl="1" indent="-274320" eaLnBrk="1" fontAlgn="auto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600" dirty="0" smtClean="0"/>
              <a:t>Authoritative</a:t>
            </a:r>
          </a:p>
          <a:p>
            <a:pPr lvl="2" eaLnBrk="1" fontAlgn="auto" hangingPunct="1">
              <a:spcAft>
                <a:spcPts val="1200"/>
              </a:spcAft>
              <a:defRPr/>
            </a:pPr>
            <a:r>
              <a:rPr lang="en-US" sz="2200" dirty="0" smtClean="0"/>
              <a:t>High demand, high responsiveness</a:t>
            </a:r>
          </a:p>
          <a:p>
            <a:pPr marL="640080" lvl="1" indent="-274320" eaLnBrk="1" fontAlgn="auto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600" dirty="0" smtClean="0"/>
              <a:t>Authoritarian</a:t>
            </a:r>
          </a:p>
          <a:p>
            <a:pPr lvl="2" eaLnBrk="1" fontAlgn="auto" hangingPunct="1">
              <a:spcAft>
                <a:spcPts val="1200"/>
              </a:spcAft>
              <a:defRPr/>
            </a:pPr>
            <a:r>
              <a:rPr lang="en-US" sz="2200" dirty="0" smtClean="0"/>
              <a:t>High demand, low responsiveness</a:t>
            </a:r>
          </a:p>
          <a:p>
            <a:pPr marL="640080" lvl="1" indent="-274320" eaLnBrk="1" fontAlgn="auto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600" dirty="0" smtClean="0"/>
              <a:t>Permissive</a:t>
            </a:r>
          </a:p>
          <a:p>
            <a:pPr lvl="2" eaLnBrk="1" fontAlgn="auto" hangingPunct="1">
              <a:spcAft>
                <a:spcPts val="1200"/>
              </a:spcAft>
              <a:defRPr/>
            </a:pPr>
            <a:r>
              <a:rPr lang="en-US" sz="2200" dirty="0" smtClean="0"/>
              <a:t>Low demand, high responsiveness</a:t>
            </a:r>
          </a:p>
          <a:p>
            <a:pPr marL="640080" lvl="1" indent="-274320" eaLnBrk="1" fontAlgn="auto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600" dirty="0" smtClean="0"/>
              <a:t>Neglectful</a:t>
            </a:r>
          </a:p>
          <a:p>
            <a:pPr lvl="2" eaLnBrk="1" fontAlgn="auto" hangingPunct="1">
              <a:spcAft>
                <a:spcPts val="1200"/>
              </a:spcAft>
              <a:defRPr/>
            </a:pPr>
            <a:r>
              <a:rPr lang="en-US" sz="2200" dirty="0" smtClean="0"/>
              <a:t>Low demand, low responsiveness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Maternal Parenting Style and Feeding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Focus groups of mothers</a:t>
            </a:r>
          </a:p>
          <a:p>
            <a:pPr lvl="1"/>
            <a:r>
              <a:rPr lang="en-US" dirty="0" smtClean="0"/>
              <a:t>22% high authority, confident, mildly invested in feeding</a:t>
            </a:r>
          </a:p>
          <a:p>
            <a:pPr lvl="2"/>
            <a:r>
              <a:rPr lang="en-US" dirty="0" smtClean="0"/>
              <a:t>Practical no-nonsense style</a:t>
            </a:r>
          </a:p>
          <a:p>
            <a:pPr lvl="2"/>
            <a:r>
              <a:rPr lang="en-US" dirty="0" smtClean="0"/>
              <a:t>White women of varied SES</a:t>
            </a:r>
          </a:p>
          <a:p>
            <a:pPr lvl="1"/>
            <a:r>
              <a:rPr lang="en-US" dirty="0" smtClean="0"/>
              <a:t>14% high authority, confident, deeply invested in feeding</a:t>
            </a:r>
          </a:p>
          <a:p>
            <a:pPr lvl="2"/>
            <a:r>
              <a:rPr lang="en-US" dirty="0" smtClean="0"/>
              <a:t>Effortful no-nonsense style</a:t>
            </a:r>
          </a:p>
          <a:p>
            <a:pPr lvl="2"/>
            <a:r>
              <a:rPr lang="en-US" dirty="0" smtClean="0"/>
              <a:t>White mothers, middle to upper SES</a:t>
            </a:r>
          </a:p>
          <a:p>
            <a:pPr lvl="1"/>
            <a:r>
              <a:rPr lang="en-US" dirty="0" smtClean="0"/>
              <a:t>24% low authority, mildly invested, mildly confident</a:t>
            </a:r>
          </a:p>
          <a:p>
            <a:pPr lvl="2"/>
            <a:r>
              <a:rPr lang="en-US" dirty="0" smtClean="0"/>
              <a:t>Easy going style</a:t>
            </a:r>
          </a:p>
          <a:p>
            <a:pPr lvl="2"/>
            <a:r>
              <a:rPr lang="en-US" dirty="0" smtClean="0"/>
              <a:t>Lower SES Black mothers</a:t>
            </a:r>
          </a:p>
          <a:p>
            <a:pPr lvl="1"/>
            <a:r>
              <a:rPr lang="en-US" dirty="0" smtClean="0"/>
              <a:t>17% low authority, no investment in feeding</a:t>
            </a:r>
          </a:p>
          <a:p>
            <a:pPr lvl="2"/>
            <a:r>
              <a:rPr lang="en-US" dirty="0" smtClean="0"/>
              <a:t>Disengaged style</a:t>
            </a:r>
          </a:p>
          <a:p>
            <a:pPr lvl="2"/>
            <a:r>
              <a:rPr lang="en-US" dirty="0" smtClean="0"/>
              <a:t>Lower SES Black mothers</a:t>
            </a:r>
          </a:p>
          <a:p>
            <a:pPr lvl="1"/>
            <a:r>
              <a:rPr lang="en-US" dirty="0" smtClean="0"/>
              <a:t>12% low authority, deeply invested in feeding, low confidence</a:t>
            </a:r>
          </a:p>
          <a:p>
            <a:pPr lvl="2"/>
            <a:r>
              <a:rPr lang="en-US" dirty="0" smtClean="0"/>
              <a:t>Indulgent worry style</a:t>
            </a:r>
          </a:p>
          <a:p>
            <a:pPr lvl="2"/>
            <a:r>
              <a:rPr lang="en-US" dirty="0" smtClean="0"/>
              <a:t>Hispanic mothers</a:t>
            </a:r>
          </a:p>
          <a:p>
            <a:pPr lvl="1"/>
            <a:r>
              <a:rPr lang="en-US" dirty="0" smtClean="0"/>
              <a:t>11% high authority, conflicted about feeding, low investment</a:t>
            </a:r>
          </a:p>
          <a:p>
            <a:pPr lvl="2"/>
            <a:r>
              <a:rPr lang="en-US" dirty="0" smtClean="0"/>
              <a:t>Conflicted control style</a:t>
            </a:r>
          </a:p>
          <a:p>
            <a:pPr lvl="2"/>
            <a:r>
              <a:rPr lang="en-US" dirty="0" smtClean="0"/>
              <a:t>Most common group for mothers of obese children (&gt;60% of children)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0" y="6477000"/>
            <a:ext cx="14141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JADA 2011;111:1861-1867</a:t>
            </a:r>
            <a:endParaRPr lang="en-US" sz="9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Parental Feeding Style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Child centered</a:t>
            </a:r>
          </a:p>
          <a:p>
            <a:pPr lvl="1" eaLnBrk="1" hangingPunct="1"/>
            <a:r>
              <a:rPr lang="en-US" dirty="0" smtClean="0"/>
              <a:t>Similar to authoritative parenting</a:t>
            </a:r>
          </a:p>
          <a:p>
            <a:pPr lvl="1" eaLnBrk="1" hangingPunct="1"/>
            <a:r>
              <a:rPr lang="en-US" dirty="0" smtClean="0"/>
              <a:t>High demand and high responsiveness</a:t>
            </a:r>
          </a:p>
          <a:p>
            <a:pPr lvl="1"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Parent centered</a:t>
            </a:r>
          </a:p>
          <a:p>
            <a:pPr lvl="1" eaLnBrk="1" hangingPunct="1"/>
            <a:r>
              <a:rPr lang="en-US" dirty="0" smtClean="0"/>
              <a:t>Similar to authoritarian parenting</a:t>
            </a:r>
          </a:p>
          <a:p>
            <a:pPr lvl="1" eaLnBrk="1" hangingPunct="1"/>
            <a:r>
              <a:rPr lang="en-US" dirty="0" smtClean="0"/>
              <a:t>High demand and low responsiveness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Parenting Style and Obesity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371600"/>
            <a:ext cx="7845425" cy="4724400"/>
          </a:xfrm>
        </p:spPr>
        <p:txBody>
          <a:bodyPr>
            <a:normAutofit fontScale="850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en-US" dirty="0" smtClean="0"/>
              <a:t>Authoritative parenting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lower risk for child obesity</a:t>
            </a:r>
          </a:p>
          <a:p>
            <a:pPr marL="640080" lvl="1" indent="-274320"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improved consumption of healthful foods (not vegetables)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en-US" dirty="0" smtClean="0"/>
              <a:t>Authoritarian parenting style</a:t>
            </a:r>
          </a:p>
          <a:p>
            <a:pPr marL="640080" lvl="1" indent="-274320" eaLnBrk="1" fontAlgn="auto" hangingPunct="1">
              <a:buFont typeface="Arial" pitchFamily="34" charset="0"/>
              <a:buChar char="•"/>
              <a:defRPr/>
            </a:pPr>
            <a:r>
              <a:rPr lang="en-US" dirty="0" smtClean="0"/>
              <a:t>5-fold  increased risk for obesity among young children compared to authoritative parenting</a:t>
            </a:r>
          </a:p>
          <a:p>
            <a:pPr marL="1040130" lvl="2" indent="-274320">
              <a:spcAft>
                <a:spcPts val="600"/>
              </a:spcAft>
              <a:defRPr/>
            </a:pPr>
            <a:r>
              <a:rPr lang="en-US" dirty="0" smtClean="0"/>
              <a:t>Lack of self regulation secondary to parental control over food intake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en-US" dirty="0" smtClean="0"/>
              <a:t>Neglectful or permissive parenting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2-fold increased risk of obesity </a:t>
            </a:r>
          </a:p>
          <a:p>
            <a:pPr marL="640080" lvl="1" indent="-274320"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associated with high BMI in low income and rural families in the southern US</a:t>
            </a:r>
          </a:p>
          <a:p>
            <a:pPr marL="320040" indent="-320040" algn="ctr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rgbClr val="7030A0"/>
                </a:solidFill>
              </a:rPr>
              <a:t>Longitudinal studies show the affect of parenting </a:t>
            </a:r>
          </a:p>
          <a:p>
            <a:pPr marL="320040" indent="-320040" algn="ctr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rgbClr val="7030A0"/>
                </a:solidFill>
              </a:rPr>
              <a:t>style on obesity risk persists through adolescence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Child Feeding Practices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Types of behavioral strategies used to moderate child eating behaviors</a:t>
            </a:r>
          </a:p>
          <a:p>
            <a:pPr eaLnBrk="1" hangingPunct="1"/>
            <a:r>
              <a:rPr lang="en-US" dirty="0" smtClean="0"/>
              <a:t>May vary from child to child within a family</a:t>
            </a:r>
          </a:p>
          <a:p>
            <a:pPr eaLnBrk="1" hangingPunct="1"/>
            <a:r>
              <a:rPr lang="en-US" dirty="0" smtClean="0"/>
              <a:t>Contextual behaviors</a:t>
            </a:r>
          </a:p>
          <a:p>
            <a:pPr lvl="1" eaLnBrk="1" hangingPunct="1"/>
            <a:r>
              <a:rPr lang="en-US" dirty="0" smtClean="0"/>
              <a:t>Child feeding practices may be institute as a result of weight issue</a:t>
            </a:r>
          </a:p>
          <a:p>
            <a:pPr lvl="1" eaLnBrk="1" hangingPunct="1"/>
            <a:r>
              <a:rPr lang="en-US" dirty="0" smtClean="0"/>
              <a:t>Difficult to assess role of practices in promoting or preventing obesity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Child Feeding Practices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Parental Modeling</a:t>
            </a:r>
          </a:p>
          <a:p>
            <a:pPr lvl="1" eaLnBrk="1" hangingPunct="1"/>
            <a:r>
              <a:rPr lang="en-US" dirty="0" smtClean="0"/>
              <a:t>Strong similarities between parent and child food preferences and intake</a:t>
            </a:r>
          </a:p>
          <a:p>
            <a:pPr lvl="1" eaLnBrk="1" hangingPunct="1"/>
            <a:r>
              <a:rPr lang="en-US" dirty="0" smtClean="0"/>
              <a:t>Affinity and consumption of higher fat foods related to parental consumption of high fat foods</a:t>
            </a:r>
          </a:p>
          <a:p>
            <a:pPr lvl="1" eaLnBrk="1" hangingPunct="1"/>
            <a:r>
              <a:rPr lang="en-US" dirty="0" smtClean="0"/>
              <a:t>Fruit and vegetable intake higher when parents model behavior</a:t>
            </a:r>
          </a:p>
          <a:p>
            <a:pPr lvl="1" eaLnBrk="1" hangingPunct="1"/>
            <a:r>
              <a:rPr lang="en-US" dirty="0" smtClean="0"/>
              <a:t>Unfamiliar foods more readily tried and accepted after parent modeling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Child Feeding Practices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sz="quarter" idx="1"/>
          </p:nvPr>
        </p:nvSpPr>
        <p:spPr>
          <a:xfrm>
            <a:off x="685799" y="1600200"/>
            <a:ext cx="8080375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Parental Monitoring</a:t>
            </a:r>
          </a:p>
          <a:p>
            <a:pPr lvl="1" eaLnBrk="1" hangingPunct="1"/>
            <a:r>
              <a:rPr lang="en-US" dirty="0" smtClean="0"/>
              <a:t>Preschool and school-aged children allowed to self select foods choose foods high in added sugar, often high in fat</a:t>
            </a:r>
          </a:p>
          <a:p>
            <a:pPr lvl="2"/>
            <a:r>
              <a:rPr lang="en-US" dirty="0" smtClean="0"/>
              <a:t>When told that their mothers would monitor their intake, choices were lower in added sugars</a:t>
            </a:r>
          </a:p>
          <a:p>
            <a:pPr lvl="2"/>
            <a:r>
              <a:rPr lang="en-US" dirty="0" smtClean="0"/>
              <a:t>When mothers physically monitor food intake, children’s food choices lower in kcals, saturated fat, sugar and salt</a:t>
            </a:r>
          </a:p>
          <a:p>
            <a:pPr lvl="1" eaLnBrk="1" hangingPunct="1"/>
            <a:r>
              <a:rPr lang="en-US" dirty="0" smtClean="0"/>
              <a:t>Difference between monitoring and restricting/controlling</a:t>
            </a:r>
          </a:p>
          <a:p>
            <a:pPr lvl="2"/>
            <a:r>
              <a:rPr lang="en-US" dirty="0" smtClean="0"/>
              <a:t>Child vs adult determination of food choices may be critical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Description of common eating behaviors and  challenges</a:t>
            </a:r>
          </a:p>
          <a:p>
            <a:pPr lvl="1"/>
            <a:r>
              <a:rPr lang="en-US" dirty="0" smtClean="0"/>
              <a:t>Epidemiology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Clinical and public health implications</a:t>
            </a:r>
          </a:p>
          <a:p>
            <a:r>
              <a:rPr lang="en-US" dirty="0" smtClean="0"/>
              <a:t>Identified causes of eating behaviors and challenges</a:t>
            </a:r>
          </a:p>
          <a:p>
            <a:pPr lvl="1"/>
            <a:r>
              <a:rPr lang="en-US" dirty="0" smtClean="0"/>
              <a:t>Normal child development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Parenting styles and child feeding practices</a:t>
            </a:r>
          </a:p>
          <a:p>
            <a:r>
              <a:rPr lang="en-US" dirty="0" smtClean="0"/>
              <a:t>Potential solutions to eating behaviors and challenges</a:t>
            </a:r>
          </a:p>
          <a:p>
            <a:pPr lvl="1"/>
            <a:r>
              <a:rPr lang="en-US" dirty="0" smtClean="0"/>
              <a:t>Setting and enforcing boundaries</a:t>
            </a:r>
          </a:p>
          <a:p>
            <a:pPr lvl="1"/>
            <a:r>
              <a:rPr lang="en-US" dirty="0" smtClean="0"/>
              <a:t>Cultivating the “This too shall pass” attitude</a:t>
            </a:r>
          </a:p>
          <a:p>
            <a:pPr lvl="1"/>
            <a:r>
              <a:rPr lang="en-US" dirty="0" smtClean="0"/>
              <a:t>Knowing when to seek help or referral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Child Feeding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7312025" cy="4495800"/>
          </a:xfrm>
        </p:spPr>
        <p:txBody>
          <a:bodyPr>
            <a:normAutofit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en-US" dirty="0" smtClean="0"/>
              <a:t>Pressure to eat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Higher energy intake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Higher and lower BMI and fat mass levels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Higher and lower fruit and vegetable intakes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May occur more often in underweight children to encourage energy intake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May occur in overweight children for specific “healthy” foods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Bidirectional relationship makes it hard to understand literature without knowing context of pressure to eat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Child Feeding Practices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447800"/>
            <a:ext cx="8153400" cy="4876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Coercion and rewards</a:t>
            </a:r>
          </a:p>
          <a:p>
            <a:pPr lvl="1" eaLnBrk="1" hangingPunct="1"/>
            <a:r>
              <a:rPr lang="en-US" dirty="0" smtClean="0"/>
              <a:t>Often used to deal with “picky eaters” or to increase consumption of less desirable foods</a:t>
            </a:r>
          </a:p>
          <a:p>
            <a:pPr lvl="1" eaLnBrk="1" hangingPunct="1"/>
            <a:r>
              <a:rPr lang="en-US" dirty="0" smtClean="0"/>
              <a:t>Child’s preference for reward food increases and for required food decreases</a:t>
            </a:r>
          </a:p>
          <a:p>
            <a:pPr lvl="1" eaLnBrk="1" hangingPunct="1"/>
            <a:r>
              <a:rPr lang="en-US" dirty="0" smtClean="0"/>
              <a:t>Food becomes associated with power struggles rather than nourishment</a:t>
            </a:r>
          </a:p>
          <a:p>
            <a:pPr lvl="2"/>
            <a:r>
              <a:rPr lang="en-US" dirty="0" smtClean="0"/>
              <a:t>Adolescents and adults report dislike of foods they were coerced into eating </a:t>
            </a:r>
          </a:p>
          <a:p>
            <a:pPr lvl="1" eaLnBrk="1" hangingPunct="1"/>
            <a:r>
              <a:rPr lang="en-US" dirty="0" smtClean="0"/>
              <a:t>“Clean plate club” mentality may backfire</a:t>
            </a:r>
          </a:p>
          <a:p>
            <a:pPr lvl="2"/>
            <a:r>
              <a:rPr lang="en-US" dirty="0" smtClean="0"/>
              <a:t>Children told to clean their plates take and consume more food than those not told to clean plates</a:t>
            </a:r>
          </a:p>
          <a:p>
            <a:pPr lvl="3"/>
            <a:r>
              <a:rPr lang="en-US" dirty="0" smtClean="0"/>
              <a:t>Most significant for boys</a:t>
            </a:r>
          </a:p>
          <a:p>
            <a:pPr lvl="3"/>
            <a:r>
              <a:rPr lang="en-US" dirty="0" smtClean="0"/>
              <a:t>Persists after controlling for BMI of mother and child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Child Feeding Practices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Restriction</a:t>
            </a:r>
          </a:p>
          <a:p>
            <a:pPr lvl="1" eaLnBrk="1" hangingPunct="1"/>
            <a:r>
              <a:rPr lang="en-US" dirty="0" smtClean="0"/>
              <a:t>Negatively related to snack and soft drink consumption</a:t>
            </a:r>
          </a:p>
          <a:p>
            <a:pPr lvl="1" eaLnBrk="1" hangingPunct="1"/>
            <a:r>
              <a:rPr lang="en-US" dirty="0" smtClean="0"/>
              <a:t>Increases the desire for the restricted food</a:t>
            </a:r>
          </a:p>
          <a:p>
            <a:pPr lvl="2"/>
            <a:r>
              <a:rPr lang="en-US" dirty="0" smtClean="0"/>
              <a:t>Over-excitement about food and frenzied eating</a:t>
            </a:r>
          </a:p>
          <a:p>
            <a:pPr lvl="1" eaLnBrk="1" hangingPunct="1"/>
            <a:r>
              <a:rPr lang="en-US" dirty="0" smtClean="0"/>
              <a:t>Increased intake of previously restricted food even in the absence of hunger</a:t>
            </a:r>
          </a:p>
          <a:p>
            <a:pPr lvl="1" eaLnBrk="1" hangingPunct="1"/>
            <a:r>
              <a:rPr lang="en-US" dirty="0" smtClean="0"/>
              <a:t>Related to higher BMI and body fatness in children</a:t>
            </a:r>
          </a:p>
          <a:p>
            <a:pPr lvl="1" eaLnBrk="1" hangingPunct="1"/>
            <a:r>
              <a:rPr lang="en-US" dirty="0" smtClean="0"/>
              <a:t>Maternal characteristics of “restrictors”</a:t>
            </a:r>
          </a:p>
          <a:p>
            <a:pPr lvl="2"/>
            <a:r>
              <a:rPr lang="en-US" dirty="0" smtClean="0"/>
              <a:t>Concern over own weight</a:t>
            </a:r>
          </a:p>
          <a:p>
            <a:pPr lvl="2"/>
            <a:r>
              <a:rPr lang="en-US" dirty="0" smtClean="0"/>
              <a:t>Restrained eating behaviors</a:t>
            </a:r>
          </a:p>
          <a:p>
            <a:pPr lvl="2"/>
            <a:r>
              <a:rPr lang="en-US" dirty="0" smtClean="0"/>
              <a:t>Low education and/or SES</a:t>
            </a:r>
          </a:p>
          <a:p>
            <a:pPr lvl="2"/>
            <a:r>
              <a:rPr lang="en-US" dirty="0" smtClean="0"/>
              <a:t>Concern over child weight (females)</a:t>
            </a:r>
          </a:p>
          <a:p>
            <a:pPr lvl="2"/>
            <a:endParaRPr lang="en-US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Child Feeding Practices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Food availability and access</a:t>
            </a:r>
          </a:p>
          <a:p>
            <a:pPr lvl="1" eaLnBrk="1" hangingPunct="1"/>
            <a:r>
              <a:rPr lang="en-US" dirty="0" smtClean="0"/>
              <a:t>Children develop preferences for foods served most often and most readily available</a:t>
            </a:r>
          </a:p>
          <a:p>
            <a:pPr lvl="1" eaLnBrk="1" hangingPunct="1"/>
            <a:r>
              <a:rPr lang="en-US" dirty="0" smtClean="0"/>
              <a:t>Home availability of fruits and vegetables predicts intake</a:t>
            </a:r>
          </a:p>
          <a:p>
            <a:pPr lvl="1" eaLnBrk="1" hangingPunct="1"/>
            <a:r>
              <a:rPr lang="en-US" dirty="0" smtClean="0"/>
              <a:t>Sweetened beverage intake is predicted by availability in home</a:t>
            </a:r>
          </a:p>
          <a:p>
            <a:pPr lvl="1" eaLnBrk="1" hangingPunct="1"/>
            <a:r>
              <a:rPr lang="en-US" dirty="0" smtClean="0"/>
              <a:t>Older children have greater access outside the home than younger children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dirty="0" smtClean="0"/>
              <a:t>Encourage pregnant women to consume a healthy, varied diet during pregnancy</a:t>
            </a:r>
          </a:p>
          <a:p>
            <a:r>
              <a:rPr lang="en-US" dirty="0" smtClean="0"/>
              <a:t>Breastfeed for 6-12 months</a:t>
            </a:r>
          </a:p>
          <a:p>
            <a:r>
              <a:rPr lang="en-US" dirty="0" smtClean="0"/>
              <a:t>Introduce appropriate textures of solid foods, with texture progressing through infancy</a:t>
            </a:r>
          </a:p>
          <a:p>
            <a:pPr lvl="1"/>
            <a:r>
              <a:rPr lang="en-US" dirty="0" smtClean="0"/>
              <a:t>Provide adequate exposure to novel foods</a:t>
            </a:r>
          </a:p>
          <a:p>
            <a:pPr lvl="1"/>
            <a:r>
              <a:rPr lang="en-US" dirty="0" smtClean="0"/>
              <a:t>Allow infants to “play with food”</a:t>
            </a:r>
          </a:p>
          <a:p>
            <a:pPr lvl="1"/>
            <a:r>
              <a:rPr lang="en-US" dirty="0" smtClean="0"/>
              <a:t>Continue to offer wide variety of fruits/vegetables</a:t>
            </a:r>
          </a:p>
          <a:p>
            <a:pPr lvl="1"/>
            <a:r>
              <a:rPr lang="en-US" dirty="0" smtClean="0"/>
              <a:t>Avoid only providing “finger foods”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Recognize high oral sensitivity of all children</a:t>
            </a:r>
          </a:p>
          <a:p>
            <a:pPr lvl="1"/>
            <a:r>
              <a:rPr lang="en-US" dirty="0" smtClean="0"/>
              <a:t>Vary textures and forms of food to increase acceptance</a:t>
            </a:r>
          </a:p>
          <a:p>
            <a:pPr lvl="1"/>
            <a:r>
              <a:rPr lang="en-US" dirty="0" smtClean="0"/>
              <a:t>Know how to identify unusually high sensitivity for referral to feeding clinicians</a:t>
            </a:r>
          </a:p>
          <a:p>
            <a:r>
              <a:rPr lang="en-US" dirty="0" smtClean="0"/>
              <a:t>Provide structure to meal and snack times</a:t>
            </a:r>
          </a:p>
          <a:p>
            <a:pPr lvl="1"/>
            <a:r>
              <a:rPr lang="en-US" dirty="0" smtClean="0"/>
              <a:t>Provide food on a consistent schedule in appropriate amounts</a:t>
            </a:r>
          </a:p>
          <a:p>
            <a:pPr lvl="1"/>
            <a:r>
              <a:rPr lang="en-US" dirty="0" smtClean="0"/>
              <a:t>Provide at least 1-2 familiar items at each meal</a:t>
            </a:r>
          </a:p>
          <a:p>
            <a:pPr lvl="1"/>
            <a:r>
              <a:rPr lang="en-US" dirty="0" smtClean="0"/>
              <a:t>“One bite” rule for each food</a:t>
            </a:r>
          </a:p>
          <a:p>
            <a:pPr lvl="1"/>
            <a:r>
              <a:rPr lang="en-US" dirty="0" smtClean="0"/>
              <a:t>Require that children sit at table for at least 10 mins</a:t>
            </a:r>
          </a:p>
          <a:p>
            <a:pPr lvl="1"/>
            <a:r>
              <a:rPr lang="en-US" dirty="0" smtClean="0"/>
              <a:t>Allow children to regulate intake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and enforce food and meal-related boundaries</a:t>
            </a:r>
          </a:p>
          <a:p>
            <a:pPr lvl="1"/>
            <a:r>
              <a:rPr lang="en-US" dirty="0" smtClean="0"/>
              <a:t>Avoid providing snacks after meals not consumed</a:t>
            </a:r>
          </a:p>
          <a:p>
            <a:pPr lvl="1"/>
            <a:r>
              <a:rPr lang="en-US" dirty="0" smtClean="0"/>
              <a:t>Avoid preparing special foods for picky eaters</a:t>
            </a:r>
          </a:p>
          <a:p>
            <a:r>
              <a:rPr lang="en-US" dirty="0" smtClean="0"/>
              <a:t>Provide opportunities for children to learn variety and moderation</a:t>
            </a:r>
          </a:p>
          <a:p>
            <a:pPr lvl="1"/>
            <a:r>
              <a:rPr lang="en-US" dirty="0" smtClean="0"/>
              <a:t>Make healthy foods easily available </a:t>
            </a:r>
          </a:p>
          <a:p>
            <a:pPr lvl="1"/>
            <a:r>
              <a:rPr lang="en-US" dirty="0" smtClean="0"/>
              <a:t>Educate preschool-aged children to balance healthy vs less healthy food choices</a:t>
            </a:r>
          </a:p>
          <a:p>
            <a:pPr lvl="1"/>
            <a:r>
              <a:rPr lang="en-US" dirty="0" smtClean="0"/>
              <a:t>Involve children in food preparation as appropriate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Engage parents with anticipatory guidance</a:t>
            </a:r>
          </a:p>
          <a:p>
            <a:pPr lvl="1"/>
            <a:r>
              <a:rPr lang="en-US" dirty="0" smtClean="0"/>
              <a:t>Provide information on developmental issues related to feeding</a:t>
            </a:r>
          </a:p>
          <a:p>
            <a:pPr lvl="1"/>
            <a:r>
              <a:rPr lang="en-US" dirty="0" smtClean="0"/>
              <a:t>Assure parents that “this too will pass”</a:t>
            </a:r>
          </a:p>
          <a:p>
            <a:pPr lvl="1"/>
            <a:r>
              <a:rPr lang="en-US" dirty="0" smtClean="0"/>
              <a:t>Provide skills for dealing with eating challenges</a:t>
            </a:r>
          </a:p>
          <a:p>
            <a:r>
              <a:rPr lang="en-US" dirty="0" smtClean="0"/>
              <a:t>Provide guidance based on feeding practices and parenting style</a:t>
            </a:r>
          </a:p>
          <a:p>
            <a:pPr lvl="1"/>
            <a:r>
              <a:rPr lang="en-US" dirty="0" smtClean="0"/>
              <a:t>Not all parents may be easily engaged in feeding discussions</a:t>
            </a:r>
          </a:p>
          <a:p>
            <a:pPr lvl="1"/>
            <a:r>
              <a:rPr lang="en-US" dirty="0" smtClean="0"/>
              <a:t>Provide concrete examples of how to implement child-centered feeding principles at home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Taste Preference in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First exposure to the taste of food is through amniotic fluid</a:t>
            </a:r>
          </a:p>
          <a:p>
            <a:pPr lvl="1"/>
            <a:r>
              <a:rPr lang="en-US" dirty="0" smtClean="0"/>
              <a:t>Many flavors pass through maternal circulation into amniotic fluid</a:t>
            </a:r>
          </a:p>
          <a:p>
            <a:pPr lvl="2"/>
            <a:r>
              <a:rPr lang="en-US" dirty="0" smtClean="0"/>
              <a:t>Carrot, vanilla, curry, garlic, cumin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Exposure to flavors in utero increases acceptance in infancy</a:t>
            </a:r>
          </a:p>
          <a:p>
            <a:r>
              <a:rPr lang="en-US" dirty="0" smtClean="0"/>
              <a:t>Second exposure to the taste of food is through human milk or infant formula</a:t>
            </a:r>
          </a:p>
          <a:p>
            <a:pPr lvl="1"/>
            <a:r>
              <a:rPr lang="en-US" dirty="0" smtClean="0"/>
              <a:t>Human milk reflects similar tastes as amniotic fluid plus alcohol</a:t>
            </a:r>
          </a:p>
          <a:p>
            <a:pPr lvl="1"/>
            <a:r>
              <a:rPr lang="en-US" dirty="0" smtClean="0"/>
              <a:t>Human milk with garlic or vanilla flavor increases                 suckling time and acceptance later in infancy </a:t>
            </a:r>
          </a:p>
          <a:p>
            <a:pPr lvl="1"/>
            <a:r>
              <a:rPr lang="en-US" dirty="0" smtClean="0"/>
              <a:t>Vegetable acceptance higher among breastfed than          formula fed infants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Taste Preferences in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Infants born with predisposition to sweet taste and dislike of sour or bitter flavors</a:t>
            </a:r>
          </a:p>
          <a:p>
            <a:pPr lvl="1"/>
            <a:r>
              <a:rPr lang="en-US" dirty="0" smtClean="0"/>
              <a:t>Possibly an adaptive response to prefer energy dense foods and to avoid toxins</a:t>
            </a:r>
          </a:p>
          <a:p>
            <a:pPr lvl="1"/>
            <a:r>
              <a:rPr lang="en-US" dirty="0" smtClean="0"/>
              <a:t>Fruits and vegetables most accepted and preferred are energy dense (bananas, potatoes, peas, etc)</a:t>
            </a:r>
          </a:p>
          <a:p>
            <a:r>
              <a:rPr lang="en-US" dirty="0" smtClean="0"/>
              <a:t>Salt preferences develop by 4 months of age</a:t>
            </a:r>
          </a:p>
          <a:p>
            <a:pPr lvl="1"/>
            <a:r>
              <a:rPr lang="en-US" dirty="0" smtClean="0"/>
              <a:t>Threshold for salt preference changes with dietary exposure</a:t>
            </a:r>
          </a:p>
          <a:p>
            <a:r>
              <a:rPr lang="en-US" dirty="0" smtClean="0"/>
              <a:t>Food preferences and acceptance require repeated, non-coercive exposures </a:t>
            </a:r>
          </a:p>
          <a:p>
            <a:pPr lvl="1"/>
            <a:r>
              <a:rPr lang="en-US" dirty="0" smtClean="0"/>
              <a:t>10-16 exposures required to determine acceptance</a:t>
            </a:r>
          </a:p>
          <a:p>
            <a:pPr lvl="1"/>
            <a:r>
              <a:rPr lang="en-US" dirty="0" smtClean="0"/>
              <a:t>More than 25% of parents felt that 1-2 exposures were   required to determine acceptance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of Diet from Infancy to Childhood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Solid foods should be introduced according to developmental milestones</a:t>
            </a:r>
          </a:p>
          <a:p>
            <a:pPr lvl="1"/>
            <a:r>
              <a:rPr lang="en-US" dirty="0" smtClean="0"/>
              <a:t>4-6 months of age for most infants</a:t>
            </a:r>
          </a:p>
          <a:p>
            <a:pPr lvl="1"/>
            <a:r>
              <a:rPr lang="en-US" dirty="0" smtClean="0"/>
              <a:t>Gradual increase in texture through 10-12 months of age</a:t>
            </a:r>
          </a:p>
          <a:p>
            <a:r>
              <a:rPr lang="en-US" dirty="0" smtClean="0"/>
              <a:t>Delayed introduction of solid foods associated with increased risk of challenging eating behaviors</a:t>
            </a:r>
          </a:p>
          <a:p>
            <a:pPr lvl="1"/>
            <a:r>
              <a:rPr lang="en-US" dirty="0" smtClean="0"/>
              <a:t>Critical window of development of eating behaviors</a:t>
            </a:r>
          </a:p>
          <a:p>
            <a:r>
              <a:rPr lang="en-US" dirty="0" smtClean="0"/>
              <a:t>Transition to solid foods reduces quality of the diet for most children</a:t>
            </a:r>
          </a:p>
          <a:p>
            <a:pPr lvl="1"/>
            <a:r>
              <a:rPr lang="en-US" dirty="0" smtClean="0"/>
              <a:t>Variety of fruit is stable but vegetable intake changes </a:t>
            </a:r>
          </a:p>
          <a:p>
            <a:pPr lvl="2"/>
            <a:r>
              <a:rPr lang="en-US" dirty="0" smtClean="0"/>
              <a:t>Carrots, squash, sweet potatoes, green beans, peas, potatoes approx. equal during infancy</a:t>
            </a:r>
          </a:p>
          <a:p>
            <a:pPr lvl="2"/>
            <a:r>
              <a:rPr lang="en-US" dirty="0" smtClean="0"/>
              <a:t>White potatoes predominate among toddlers and dark green/deep yellow vegetables are very infrequent</a:t>
            </a:r>
          </a:p>
          <a:p>
            <a:pPr lvl="2"/>
            <a:r>
              <a:rPr lang="en-US" dirty="0" smtClean="0"/>
              <a:t>33% of toddlers consume no vegetables or fruit</a:t>
            </a:r>
          </a:p>
          <a:p>
            <a:pPr lvl="2"/>
            <a:r>
              <a:rPr lang="en-US" dirty="0" smtClean="0"/>
              <a:t>Mean juice intake 9.5 oz (10% &gt; 14 oz)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Regulation in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r>
              <a:rPr lang="en-US" dirty="0" smtClean="0"/>
              <a:t>By 6 weeks of age, infants have ability to self regulate intake in response to biological needs </a:t>
            </a:r>
            <a:r>
              <a:rPr lang="en-US" sz="2000" dirty="0" smtClean="0"/>
              <a:t>(C Davis 1928, 1939)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Found for both milk-based and complementary feedings</a:t>
            </a:r>
          </a:p>
          <a:p>
            <a:pPr lvl="1">
              <a:spcAft>
                <a:spcPts val="600"/>
              </a:spcAft>
              <a:buNone/>
            </a:pPr>
            <a:endParaRPr lang="en-US" dirty="0" smtClean="0"/>
          </a:p>
          <a:p>
            <a:r>
              <a:rPr lang="en-US" dirty="0" smtClean="0"/>
              <a:t>Preschool-aged children can regulate energy intake over a 30-hr period</a:t>
            </a:r>
          </a:p>
          <a:p>
            <a:pPr lvl="1"/>
            <a:r>
              <a:rPr lang="en-US" dirty="0" smtClean="0"/>
              <a:t>Heavier children show less ability to self regulate</a:t>
            </a:r>
          </a:p>
          <a:p>
            <a:pPr lvl="1"/>
            <a:r>
              <a:rPr lang="en-US" dirty="0" smtClean="0"/>
              <a:t>Maternal restriction associated with less regulation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Needs of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Portion sizes for children are small</a:t>
            </a:r>
          </a:p>
          <a:p>
            <a:pPr lvl="1"/>
            <a:r>
              <a:rPr lang="en-US" dirty="0" smtClean="0"/>
              <a:t>1-2 Tb per year of age through age 4</a:t>
            </a:r>
          </a:p>
          <a:p>
            <a:pPr lvl="1"/>
            <a:r>
              <a:rPr lang="en-US" dirty="0" smtClean="0"/>
              <a:t>Children request more food when given larger bowl or plate</a:t>
            </a:r>
          </a:p>
          <a:p>
            <a:r>
              <a:rPr lang="en-US" dirty="0" smtClean="0"/>
              <a:t>Large portions increase energy intake</a:t>
            </a:r>
          </a:p>
          <a:p>
            <a:pPr lvl="1"/>
            <a:r>
              <a:rPr lang="en-US" dirty="0" smtClean="0"/>
              <a:t>When children are served double sized portions, they eat 25% to 29% more than before</a:t>
            </a:r>
          </a:p>
          <a:p>
            <a:pPr lvl="2"/>
            <a:r>
              <a:rPr lang="en-US" dirty="0" smtClean="0"/>
              <a:t>Increases in bite size identified</a:t>
            </a:r>
          </a:p>
          <a:p>
            <a:r>
              <a:rPr lang="en-US" dirty="0" smtClean="0"/>
              <a:t>Children are influenced by adult and peer modeling</a:t>
            </a:r>
          </a:p>
          <a:p>
            <a:pPr lvl="1"/>
            <a:r>
              <a:rPr lang="en-US" dirty="0" smtClean="0"/>
              <a:t>Both peer and adult modeling can increase vegetable intake and acceptance</a:t>
            </a:r>
          </a:p>
          <a:p>
            <a:pPr lvl="1"/>
            <a:r>
              <a:rPr lang="en-US" dirty="0" smtClean="0"/>
              <a:t>Intake and acceptance highest when peers and teachers modeled intake vs only one influencer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Eating Challenges among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Food neophobia</a:t>
            </a:r>
          </a:p>
          <a:p>
            <a:pPr lvl="1"/>
            <a:r>
              <a:rPr lang="en-US" dirty="0" smtClean="0"/>
              <a:t>Fear or aversion to new foods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Developmentally normal </a:t>
            </a:r>
          </a:p>
          <a:p>
            <a:r>
              <a:rPr lang="en-US" dirty="0" smtClean="0"/>
              <a:t>Picky eating (aka selective eating)</a:t>
            </a:r>
          </a:p>
          <a:p>
            <a:pPr lvl="1"/>
            <a:r>
              <a:rPr lang="en-US" dirty="0" smtClean="0"/>
              <a:t>19% of infants</a:t>
            </a:r>
          </a:p>
          <a:p>
            <a:pPr lvl="1"/>
            <a:r>
              <a:rPr lang="en-US" dirty="0" smtClean="0"/>
              <a:t>24% of toddlers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50% of children </a:t>
            </a:r>
          </a:p>
          <a:p>
            <a:r>
              <a:rPr lang="en-US" dirty="0" smtClean="0"/>
              <a:t>Sensory food aversions</a:t>
            </a:r>
          </a:p>
          <a:p>
            <a:pPr lvl="1"/>
            <a:r>
              <a:rPr lang="en-US" dirty="0" smtClean="0"/>
              <a:t>Aversion to smell, taste or appearance of some foods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Prevalence estimated from 10% to &gt;50% of children</a:t>
            </a:r>
          </a:p>
          <a:p>
            <a:r>
              <a:rPr lang="en-US" dirty="0" smtClean="0"/>
              <a:t>Overeaters</a:t>
            </a:r>
          </a:p>
          <a:p>
            <a:pPr lvl="1"/>
            <a:r>
              <a:rPr lang="en-US" dirty="0" smtClean="0"/>
              <a:t>Prevalence is unknown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2600" y="6400800"/>
            <a:ext cx="1828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2004;104(1 Suppl 1):s57-64</a:t>
            </a:r>
            <a:endParaRPr lang="en-US" sz="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Eating 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Lack of adequate exposure to a variety of foods</a:t>
            </a:r>
          </a:p>
          <a:p>
            <a:pPr lvl="1"/>
            <a:r>
              <a:rPr lang="en-US" dirty="0" smtClean="0"/>
              <a:t>Lack of time, patience and knowledge limit exposures provided by parents and caregivers</a:t>
            </a:r>
          </a:p>
          <a:p>
            <a:r>
              <a:rPr lang="en-US" dirty="0" smtClean="0"/>
              <a:t>Need for consistency and clearly defined boundaries</a:t>
            </a:r>
          </a:p>
          <a:p>
            <a:pPr lvl="1"/>
            <a:r>
              <a:rPr lang="en-US" dirty="0" smtClean="0"/>
              <a:t>Development of concept of self vs others</a:t>
            </a:r>
          </a:p>
          <a:p>
            <a:pPr lvl="1"/>
            <a:r>
              <a:rPr lang="en-US" dirty="0" smtClean="0"/>
              <a:t>Need for familiar “things” in a changing world</a:t>
            </a:r>
          </a:p>
          <a:p>
            <a:pPr lvl="1"/>
            <a:r>
              <a:rPr lang="en-US" dirty="0" smtClean="0"/>
              <a:t>Changes in growth </a:t>
            </a:r>
          </a:p>
          <a:p>
            <a:r>
              <a:rPr lang="en-US" dirty="0" smtClean="0"/>
              <a:t>Oral aversions</a:t>
            </a:r>
          </a:p>
          <a:p>
            <a:pPr lvl="1"/>
            <a:r>
              <a:rPr lang="en-US" dirty="0" smtClean="0"/>
              <a:t>Lack of advancement of textures in infancy</a:t>
            </a:r>
          </a:p>
          <a:p>
            <a:pPr lvl="1"/>
            <a:r>
              <a:rPr lang="en-US" dirty="0" smtClean="0"/>
              <a:t>Food allergies and intolerances</a:t>
            </a:r>
          </a:p>
          <a:p>
            <a:pPr lvl="1"/>
            <a:r>
              <a:rPr lang="en-US" dirty="0" smtClean="0"/>
              <a:t>Medical procedures</a:t>
            </a:r>
          </a:p>
          <a:p>
            <a:pPr lvl="1"/>
            <a:r>
              <a:rPr lang="en-US" dirty="0" smtClean="0"/>
              <a:t>Developmental delays and disorders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58,233957481,C:\Documents and Settings\Jamie\Desktop\6903 online\6903 week 5 latest version.pp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57,233957481,C:\Documents and Settings\Jamie\Desktop\6903 online\6903 week 5 latest version.pp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1898</Words>
  <Application>Microsoft Office PowerPoint</Application>
  <PresentationFormat>On-screen Show (4:3)</PresentationFormat>
  <Paragraphs>256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Feeding Young Children: The Good, the Bad and the Picky</vt:lpstr>
      <vt:lpstr>Presentation Overview</vt:lpstr>
      <vt:lpstr>Development of Taste Preference in Children</vt:lpstr>
      <vt:lpstr>Development of Taste Preferences in Children</vt:lpstr>
      <vt:lpstr>Transition of Diet from Infancy to Childhood</vt:lpstr>
      <vt:lpstr>Energy Regulation in Children</vt:lpstr>
      <vt:lpstr>Energy Needs of Children</vt:lpstr>
      <vt:lpstr>Eating Challenges among Children</vt:lpstr>
      <vt:lpstr>Causes of Eating  Challenges</vt:lpstr>
      <vt:lpstr>Causes of Eating  Behavior Challenges</vt:lpstr>
      <vt:lpstr>Parental Influences</vt:lpstr>
      <vt:lpstr>Who Determines What is Eaten?</vt:lpstr>
      <vt:lpstr>Parental Influence</vt:lpstr>
      <vt:lpstr>Maternal Parenting Style and Feeding</vt:lpstr>
      <vt:lpstr>Parental Feeding Style</vt:lpstr>
      <vt:lpstr>Parenting Style and Obesity Risk</vt:lpstr>
      <vt:lpstr>Child Feeding Practices</vt:lpstr>
      <vt:lpstr>Child Feeding Practices</vt:lpstr>
      <vt:lpstr>Child Feeding Practices</vt:lpstr>
      <vt:lpstr>Child Feeding Practices</vt:lpstr>
      <vt:lpstr>Child Feeding Practices</vt:lpstr>
      <vt:lpstr>Child Feeding Practices</vt:lpstr>
      <vt:lpstr>Child Feeding Practices</vt:lpstr>
      <vt:lpstr>Potential Solutions</vt:lpstr>
      <vt:lpstr>Potential Solutions</vt:lpstr>
      <vt:lpstr>Potential Solutions</vt:lpstr>
      <vt:lpstr>Potential Solutions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Feeding Young Children: The Good, the Bad and the Picky</dc:title>
  <dc:creator>jamie stang</dc:creator>
  <cp:lastModifiedBy>jamie stang</cp:lastModifiedBy>
  <cp:revision>81</cp:revision>
  <dcterms:created xsi:type="dcterms:W3CDTF">2012-01-02T15:13:48Z</dcterms:created>
  <dcterms:modified xsi:type="dcterms:W3CDTF">2012-10-14T19:07:25Z</dcterms:modified>
</cp:coreProperties>
</file>